
<file path=[Content_Types].xml><?xml version="1.0" encoding="utf-8"?>
<Types xmlns="http://schemas.openxmlformats.org/package/2006/content-types">
  <Default Extension="jpeg" ContentType="image/jpeg"/>
  <Default Extension="mp4" ContentType="video/mp4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4"/>
  </p:sldMasterIdLst>
  <p:notesMasterIdLst>
    <p:notesMasterId r:id="rId11"/>
  </p:notesMasterIdLst>
  <p:sldIdLst>
    <p:sldId id="296" r:id="rId5"/>
    <p:sldId id="305" r:id="rId6"/>
    <p:sldId id="11487" r:id="rId7"/>
    <p:sldId id="11491" r:id="rId8"/>
    <p:sldId id="11492" r:id="rId9"/>
    <p:sldId id="258" r:id="rId1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641C0F81-EB1E-FBCD-374E-C98BE07D4CC9}" name="Sligar, Mike (DOA)" initials="SM(" userId="S::mike.sligar@hr.ri.gov::223f6c8a-dca3-4276-b125-2e212dca8b3d" providerId="AD"/>
</p188:authorLst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Toppi, Ettore J" initials="EJT" lastIdx="6" clrIdx="0">
    <p:extLst>
      <p:ext uri="{19B8F6BF-5375-455C-9EA6-DF929625EA0E}">
        <p15:presenceInfo xmlns:p15="http://schemas.microsoft.com/office/powerpoint/2012/main" userId="Toppi, Ettore J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563C1"/>
    <a:srgbClr val="B1C7E1"/>
    <a:srgbClr val="EBEFF7"/>
    <a:srgbClr val="90B7D8"/>
    <a:srgbClr val="5B96C2"/>
    <a:srgbClr val="C61C2C"/>
    <a:srgbClr val="007D4A"/>
    <a:srgbClr val="E07F3F"/>
    <a:srgbClr val="01899F"/>
    <a:srgbClr val="13458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2D13539-F32D-41AD-BE47-CAD0AA800AE5}" v="3" dt="2024-09-17T20:07:45.591"/>
  </p1510:revLst>
</p1510:revInfo>
</file>

<file path=ppt/tableStyles.xml><?xml version="1.0" encoding="utf-8"?>
<a:tblStyleLst xmlns:a="http://schemas.openxmlformats.org/drawingml/2006/main" def="{5C22544A-7EE6-4342-B048-85BDC9FD1C3A}"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912C8C85-51F0-491E-9774-3900AFEF0FD7}" styleName="Light Style 2 - Accent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7264" autoAdjust="0"/>
    <p:restoredTop sz="95360" autoAdjust="0"/>
  </p:normalViewPr>
  <p:slideViewPr>
    <p:cSldViewPr snapToGrid="0" snapToObjects="1">
      <p:cViewPr varScale="1">
        <p:scale>
          <a:sx n="105" d="100"/>
          <a:sy n="105" d="100"/>
        </p:scale>
        <p:origin x="1194" y="108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notesViewPr>
    <p:cSldViewPr snapToGrid="0" snapToObjects="1">
      <p:cViewPr varScale="1">
        <p:scale>
          <a:sx n="168" d="100"/>
          <a:sy n="168" d="100"/>
        </p:scale>
        <p:origin x="6768" y="216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presProps" Target="presProps.xml"/><Relationship Id="rId18" Type="http://schemas.microsoft.com/office/2015/10/relationships/revisionInfo" Target="revisionInfo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commentAuthors" Target="commentAuthors.xml"/><Relationship Id="rId17" Type="http://schemas.microsoft.com/office/2016/11/relationships/changesInfo" Target="changesInfos/changesInfo1.xml"/><Relationship Id="rId2" Type="http://schemas.openxmlformats.org/officeDocument/2006/relationships/customXml" Target="../customXml/item2.xml"/><Relationship Id="rId16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15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microsoft.com/office/2018/10/relationships/authors" Target="author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aksian, Jenna" userId="797815a3-1b7d-4b44-9698-43695ae365d1" providerId="ADAL" clId="{32D13539-F32D-41AD-BE47-CAD0AA800AE5}"/>
    <pc:docChg chg="modSld">
      <pc:chgData name="Maksian, Jenna" userId="797815a3-1b7d-4b44-9698-43695ae365d1" providerId="ADAL" clId="{32D13539-F32D-41AD-BE47-CAD0AA800AE5}" dt="2024-09-17T13:29:23.754" v="2"/>
      <pc:docMkLst>
        <pc:docMk/>
      </pc:docMkLst>
      <pc:sldChg chg="addSp modSp mod">
        <pc:chgData name="Maksian, Jenna" userId="797815a3-1b7d-4b44-9698-43695ae365d1" providerId="ADAL" clId="{32D13539-F32D-41AD-BE47-CAD0AA800AE5}" dt="2024-09-17T13:29:23.754" v="2"/>
        <pc:sldMkLst>
          <pc:docMk/>
          <pc:sldMk cId="1709079038" sldId="11492"/>
        </pc:sldMkLst>
        <pc:spChg chg="add mod">
          <ac:chgData name="Maksian, Jenna" userId="797815a3-1b7d-4b44-9698-43695ae365d1" providerId="ADAL" clId="{32D13539-F32D-41AD-BE47-CAD0AA800AE5}" dt="2024-09-17T13:29:23.754" v="2"/>
          <ac:spMkLst>
            <pc:docMk/>
            <pc:sldMk cId="1709079038" sldId="11492"/>
            <ac:spMk id="5" creationId="{DCFBE9FD-5056-F18E-FABB-1C5B72BC7958}"/>
          </ac:spMkLst>
        </pc:spChg>
        <pc:spChg chg="mod">
          <ac:chgData name="Maksian, Jenna" userId="797815a3-1b7d-4b44-9698-43695ae365d1" providerId="ADAL" clId="{32D13539-F32D-41AD-BE47-CAD0AA800AE5}" dt="2024-09-17T13:29:18.960" v="1" actId="1076"/>
          <ac:spMkLst>
            <pc:docMk/>
            <pc:sldMk cId="1709079038" sldId="11492"/>
            <ac:spMk id="9" creationId="{5770A43F-0FFA-D440-899A-D4FE0BEE8DAF}"/>
          </ac:spMkLst>
        </pc:spChg>
        <pc:spChg chg="mod">
          <ac:chgData name="Maksian, Jenna" userId="797815a3-1b7d-4b44-9698-43695ae365d1" providerId="ADAL" clId="{32D13539-F32D-41AD-BE47-CAD0AA800AE5}" dt="2024-09-17T13:29:18.960" v="1" actId="1076"/>
          <ac:spMkLst>
            <pc:docMk/>
            <pc:sldMk cId="1709079038" sldId="11492"/>
            <ac:spMk id="16" creationId="{19C75E03-4AB4-ABF2-B429-7A4EF5CE1485}"/>
          </ac:spMkLst>
        </pc:spChg>
        <pc:spChg chg="mod">
          <ac:chgData name="Maksian, Jenna" userId="797815a3-1b7d-4b44-9698-43695ae365d1" providerId="ADAL" clId="{32D13539-F32D-41AD-BE47-CAD0AA800AE5}" dt="2024-09-17T13:29:18.960" v="1" actId="1076"/>
          <ac:spMkLst>
            <pc:docMk/>
            <pc:sldMk cId="1709079038" sldId="11492"/>
            <ac:spMk id="17" creationId="{CF92B296-8D5C-46B9-2311-66CD6F1361B0}"/>
          </ac:spMkLst>
        </pc:spChg>
        <pc:spChg chg="mod">
          <ac:chgData name="Maksian, Jenna" userId="797815a3-1b7d-4b44-9698-43695ae365d1" providerId="ADAL" clId="{32D13539-F32D-41AD-BE47-CAD0AA800AE5}" dt="2024-09-17T13:29:18.960" v="1" actId="1076"/>
          <ac:spMkLst>
            <pc:docMk/>
            <pc:sldMk cId="1709079038" sldId="11492"/>
            <ac:spMk id="18" creationId="{307DFAF4-F428-31C9-4F96-AFCDC84E82BF}"/>
          </ac:spMkLst>
        </pc:spChg>
        <pc:spChg chg="mod">
          <ac:chgData name="Maksian, Jenna" userId="797815a3-1b7d-4b44-9698-43695ae365d1" providerId="ADAL" clId="{32D13539-F32D-41AD-BE47-CAD0AA800AE5}" dt="2024-09-17T13:29:18.960" v="1" actId="1076"/>
          <ac:spMkLst>
            <pc:docMk/>
            <pc:sldMk cId="1709079038" sldId="11492"/>
            <ac:spMk id="24" creationId="{8E287DDD-FDEA-94E8-6311-53726161FCDE}"/>
          </ac:spMkLst>
        </pc:spChg>
        <pc:spChg chg="mod">
          <ac:chgData name="Maksian, Jenna" userId="797815a3-1b7d-4b44-9698-43695ae365d1" providerId="ADAL" clId="{32D13539-F32D-41AD-BE47-CAD0AA800AE5}" dt="2024-09-17T13:29:18.960" v="1" actId="1076"/>
          <ac:spMkLst>
            <pc:docMk/>
            <pc:sldMk cId="1709079038" sldId="11492"/>
            <ac:spMk id="26" creationId="{9E6152B9-4BC7-C0B5-A11F-14600D1455AC}"/>
          </ac:spMkLst>
        </pc:spChg>
        <pc:spChg chg="mod">
          <ac:chgData name="Maksian, Jenna" userId="797815a3-1b7d-4b44-9698-43695ae365d1" providerId="ADAL" clId="{32D13539-F32D-41AD-BE47-CAD0AA800AE5}" dt="2024-09-17T13:29:18.960" v="1" actId="1076"/>
          <ac:spMkLst>
            <pc:docMk/>
            <pc:sldMk cId="1709079038" sldId="11492"/>
            <ac:spMk id="29" creationId="{C6A101C8-4975-6956-3B7B-2E1B12C31458}"/>
          </ac:spMkLst>
        </pc:spChg>
        <pc:spChg chg="mod">
          <ac:chgData name="Maksian, Jenna" userId="797815a3-1b7d-4b44-9698-43695ae365d1" providerId="ADAL" clId="{32D13539-F32D-41AD-BE47-CAD0AA800AE5}" dt="2024-09-17T13:29:18.960" v="1" actId="1076"/>
          <ac:spMkLst>
            <pc:docMk/>
            <pc:sldMk cId="1709079038" sldId="11492"/>
            <ac:spMk id="31" creationId="{17132447-13CC-EAA7-419C-144B936B70D4}"/>
          </ac:spMkLst>
        </pc:spChg>
        <pc:grpChg chg="mod">
          <ac:chgData name="Maksian, Jenna" userId="797815a3-1b7d-4b44-9698-43695ae365d1" providerId="ADAL" clId="{32D13539-F32D-41AD-BE47-CAD0AA800AE5}" dt="2024-09-17T13:29:18.960" v="1" actId="1076"/>
          <ac:grpSpMkLst>
            <pc:docMk/>
            <pc:sldMk cId="1709079038" sldId="11492"/>
            <ac:grpSpMk id="32" creationId="{C25F5D85-5F03-D619-2663-19A1378B9AAE}"/>
          </ac:grpSpMkLst>
        </pc:grpChg>
        <pc:grpChg chg="mod">
          <ac:chgData name="Maksian, Jenna" userId="797815a3-1b7d-4b44-9698-43695ae365d1" providerId="ADAL" clId="{32D13539-F32D-41AD-BE47-CAD0AA800AE5}" dt="2024-09-17T13:29:18.960" v="1" actId="1076"/>
          <ac:grpSpMkLst>
            <pc:docMk/>
            <pc:sldMk cId="1709079038" sldId="11492"/>
            <ac:grpSpMk id="33" creationId="{E21A9750-7F4D-6054-1754-C090F9974AC9}"/>
          </ac:grpSpMkLst>
        </pc:grpChg>
        <pc:graphicFrameChg chg="mod modGraphic">
          <ac:chgData name="Maksian, Jenna" userId="797815a3-1b7d-4b44-9698-43695ae365d1" providerId="ADAL" clId="{32D13539-F32D-41AD-BE47-CAD0AA800AE5}" dt="2024-09-17T13:29:18.960" v="1" actId="1076"/>
          <ac:graphicFrameMkLst>
            <pc:docMk/>
            <pc:sldMk cId="1709079038" sldId="11492"/>
            <ac:graphicFrameMk id="2" creationId="{FEAFBD60-D86F-3A4A-9B10-6F2A16410D50}"/>
          </ac:graphicFrameMkLst>
        </pc:graphicFrameChg>
        <pc:graphicFrameChg chg="mod">
          <ac:chgData name="Maksian, Jenna" userId="797815a3-1b7d-4b44-9698-43695ae365d1" providerId="ADAL" clId="{32D13539-F32D-41AD-BE47-CAD0AA800AE5}" dt="2024-09-17T13:29:18.960" v="1" actId="1076"/>
          <ac:graphicFrameMkLst>
            <pc:docMk/>
            <pc:sldMk cId="1709079038" sldId="11492"/>
            <ac:graphicFrameMk id="4" creationId="{65AA7FED-12E5-9CB9-8637-7532B71541EC}"/>
          </ac:graphicFrameMkLst>
        </pc:graphicFrameChg>
        <pc:graphicFrameChg chg="mod">
          <ac:chgData name="Maksian, Jenna" userId="797815a3-1b7d-4b44-9698-43695ae365d1" providerId="ADAL" clId="{32D13539-F32D-41AD-BE47-CAD0AA800AE5}" dt="2024-09-17T13:29:18.960" v="1" actId="1076"/>
          <ac:graphicFrameMkLst>
            <pc:docMk/>
            <pc:sldMk cId="1709079038" sldId="11492"/>
            <ac:graphicFrameMk id="7" creationId="{907FF47A-ED52-094F-0B0D-ACE0E7692B47}"/>
          </ac:graphicFrameMkLst>
        </pc:graphicFrameChg>
        <pc:graphicFrameChg chg="mod">
          <ac:chgData name="Maksian, Jenna" userId="797815a3-1b7d-4b44-9698-43695ae365d1" providerId="ADAL" clId="{32D13539-F32D-41AD-BE47-CAD0AA800AE5}" dt="2024-09-17T13:29:18.960" v="1" actId="1076"/>
          <ac:graphicFrameMkLst>
            <pc:docMk/>
            <pc:sldMk cId="1709079038" sldId="11492"/>
            <ac:graphicFrameMk id="8" creationId="{E8997E50-02C8-1156-C629-208B4B6AB3A9}"/>
          </ac:graphicFrameMkLst>
        </pc:graphicFrameChg>
        <pc:picChg chg="mod">
          <ac:chgData name="Maksian, Jenna" userId="797815a3-1b7d-4b44-9698-43695ae365d1" providerId="ADAL" clId="{32D13539-F32D-41AD-BE47-CAD0AA800AE5}" dt="2024-09-17T13:29:18.960" v="1" actId="1076"/>
          <ac:picMkLst>
            <pc:docMk/>
            <pc:sldMk cId="1709079038" sldId="11492"/>
            <ac:picMk id="3" creationId="{A2DAEACF-9F28-A398-F29C-11A34EF9BF34}"/>
          </ac:picMkLst>
        </pc:picChg>
        <pc:picChg chg="mod">
          <ac:chgData name="Maksian, Jenna" userId="797815a3-1b7d-4b44-9698-43695ae365d1" providerId="ADAL" clId="{32D13539-F32D-41AD-BE47-CAD0AA800AE5}" dt="2024-09-17T13:29:18.960" v="1" actId="1076"/>
          <ac:picMkLst>
            <pc:docMk/>
            <pc:sldMk cId="1709079038" sldId="11492"/>
            <ac:picMk id="15" creationId="{08F57D12-16AB-1612-64A3-23385BB4A6CD}"/>
          </ac:picMkLst>
        </pc:picChg>
        <pc:picChg chg="mod">
          <ac:chgData name="Maksian, Jenna" userId="797815a3-1b7d-4b44-9698-43695ae365d1" providerId="ADAL" clId="{32D13539-F32D-41AD-BE47-CAD0AA800AE5}" dt="2024-09-17T13:29:18.960" v="1" actId="1076"/>
          <ac:picMkLst>
            <pc:docMk/>
            <pc:sldMk cId="1709079038" sldId="11492"/>
            <ac:picMk id="25" creationId="{AFC24A0B-18AB-FC60-4C92-55BF7167F6CD}"/>
          </ac:picMkLst>
        </pc:picChg>
        <pc:picChg chg="mod">
          <ac:chgData name="Maksian, Jenna" userId="797815a3-1b7d-4b44-9698-43695ae365d1" providerId="ADAL" clId="{32D13539-F32D-41AD-BE47-CAD0AA800AE5}" dt="2024-09-17T13:29:18.960" v="1" actId="1076"/>
          <ac:picMkLst>
            <pc:docMk/>
            <pc:sldMk cId="1709079038" sldId="11492"/>
            <ac:picMk id="30" creationId="{07D51DDF-7508-4631-4367-8CD9C1B513AC}"/>
          </ac:picMkLst>
        </pc:picChg>
        <pc:picChg chg="mod">
          <ac:chgData name="Maksian, Jenna" userId="797815a3-1b7d-4b44-9698-43695ae365d1" providerId="ADAL" clId="{32D13539-F32D-41AD-BE47-CAD0AA800AE5}" dt="2024-09-17T13:29:18.960" v="1" actId="1076"/>
          <ac:picMkLst>
            <pc:docMk/>
            <pc:sldMk cId="1709079038" sldId="11492"/>
            <ac:picMk id="34" creationId="{1A7C0FF4-493C-C6C4-621E-7E1749A9A378}"/>
          </ac:picMkLst>
        </pc:picChg>
        <pc:picChg chg="mod">
          <ac:chgData name="Maksian, Jenna" userId="797815a3-1b7d-4b44-9698-43695ae365d1" providerId="ADAL" clId="{32D13539-F32D-41AD-BE47-CAD0AA800AE5}" dt="2024-09-17T13:29:18.960" v="1" actId="1076"/>
          <ac:picMkLst>
            <pc:docMk/>
            <pc:sldMk cId="1709079038" sldId="11492"/>
            <ac:picMk id="35" creationId="{10815C18-414B-BB0E-EC0D-2198C71DA2E1}"/>
          </ac:picMkLst>
        </pc:picChg>
        <pc:picChg chg="mod">
          <ac:chgData name="Maksian, Jenna" userId="797815a3-1b7d-4b44-9698-43695ae365d1" providerId="ADAL" clId="{32D13539-F32D-41AD-BE47-CAD0AA800AE5}" dt="2024-09-17T13:29:18.960" v="1" actId="1076"/>
          <ac:picMkLst>
            <pc:docMk/>
            <pc:sldMk cId="1709079038" sldId="11492"/>
            <ac:picMk id="36" creationId="{C83C5930-5DE1-EECB-828E-4FF5865D8B46}"/>
          </ac:picMkLst>
        </pc:picChg>
        <pc:picChg chg="mod">
          <ac:chgData name="Maksian, Jenna" userId="797815a3-1b7d-4b44-9698-43695ae365d1" providerId="ADAL" clId="{32D13539-F32D-41AD-BE47-CAD0AA800AE5}" dt="2024-09-17T13:29:18.960" v="1" actId="1076"/>
          <ac:picMkLst>
            <pc:docMk/>
            <pc:sldMk cId="1709079038" sldId="11492"/>
            <ac:picMk id="2050" creationId="{A1F81EE7-52EB-9819-80CA-AFEF531A4840}"/>
          </ac:picMkLst>
        </pc:picChg>
        <pc:picChg chg="mod">
          <ac:chgData name="Maksian, Jenna" userId="797815a3-1b7d-4b44-9698-43695ae365d1" providerId="ADAL" clId="{32D13539-F32D-41AD-BE47-CAD0AA800AE5}" dt="2024-09-17T13:29:18.960" v="1" actId="1076"/>
          <ac:picMkLst>
            <pc:docMk/>
            <pc:sldMk cId="1709079038" sldId="11492"/>
            <ac:picMk id="2053" creationId="{4BE72124-0D06-6702-A0BA-376FE5B6262A}"/>
          </ac:picMkLst>
        </pc:picChg>
        <pc:picChg chg="mod">
          <ac:chgData name="Maksian, Jenna" userId="797815a3-1b7d-4b44-9698-43695ae365d1" providerId="ADAL" clId="{32D13539-F32D-41AD-BE47-CAD0AA800AE5}" dt="2024-09-17T13:29:18.960" v="1" actId="1076"/>
          <ac:picMkLst>
            <pc:docMk/>
            <pc:sldMk cId="1709079038" sldId="11492"/>
            <ac:picMk id="2054" creationId="{5716D7BF-8D4A-EA39-E67D-2B4B9420F1D2}"/>
          </ac:picMkLst>
        </pc:picChg>
        <pc:picChg chg="mod">
          <ac:chgData name="Maksian, Jenna" userId="797815a3-1b7d-4b44-9698-43695ae365d1" providerId="ADAL" clId="{32D13539-F32D-41AD-BE47-CAD0AA800AE5}" dt="2024-09-17T13:29:18.960" v="1" actId="1076"/>
          <ac:picMkLst>
            <pc:docMk/>
            <pc:sldMk cId="1709079038" sldId="11492"/>
            <ac:picMk id="2062" creationId="{F76E4A9F-A019-AACF-060B-CFFB57AC2657}"/>
          </ac:picMkLst>
        </pc:picChg>
        <pc:picChg chg="mod">
          <ac:chgData name="Maksian, Jenna" userId="797815a3-1b7d-4b44-9698-43695ae365d1" providerId="ADAL" clId="{32D13539-F32D-41AD-BE47-CAD0AA800AE5}" dt="2024-09-17T13:29:18.960" v="1" actId="1076"/>
          <ac:picMkLst>
            <pc:docMk/>
            <pc:sldMk cId="1709079038" sldId="11492"/>
            <ac:picMk id="2064" creationId="{3907EC46-6B5C-4DD5-735A-DA38E3200A5B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D143D53-B2E5-CA40-AA9A-0242E2E4248B}" type="datetimeFigureOut">
              <a:rPr lang="en-US" smtClean="0"/>
              <a:t>09/17/2024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3A9F3A5-31A9-1847-8309-2B93024AE2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17818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3A9F3A5-31A9-1847-8309-2B93024AE282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612041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85800" y="4400550"/>
            <a:ext cx="5486400" cy="3946008"/>
          </a:xfrm>
        </p:spPr>
        <p:txBody>
          <a:bodyPr/>
          <a:lstStyle/>
          <a:p>
            <a:pPr eaLnBrk="1" hangingPunct="1"/>
            <a:r>
              <a:rPr lang="en-US" altLang="en-US" sz="11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Enrollment</a:t>
            </a:r>
          </a:p>
          <a:p>
            <a:pPr eaLnBrk="1" hangingPunct="1"/>
            <a:r>
              <a:rPr lang="en-US" sz="11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There is no waiting period. You can enroll in the Plan at any time.</a:t>
            </a:r>
            <a:br>
              <a:rPr lang="en-US" sz="11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br>
              <a:rPr lang="en-US" sz="11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1100" dirty="0">
                <a:latin typeface="Calibri" panose="020F0502020204030204" pitchFamily="34" charset="0"/>
                <a:cs typeface="Calibri" panose="020F0502020204030204" pitchFamily="34" charset="0"/>
              </a:rPr>
              <a:t>One thing to note - </a:t>
            </a:r>
            <a:r>
              <a:rPr lang="en-US" sz="11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If you have not enrolled in the Plan within 30 days from your date of hire, you will be automatically enrolled in the Plan at a contribution rate of 3% of your pretax eligible earnings. Your contributions will be invested </a:t>
            </a:r>
            <a:r>
              <a:rPr lang="en-US" sz="1100" b="0" i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in a </a:t>
            </a:r>
            <a:r>
              <a:rPr lang="en-US" sz="11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T. Rowe Price Retirement Fund Class I. However, we encourage you to take an active role in the Plan and to choose a contribution rate and investment options that are appropriate for you. If you do not wish to contribute to the Plan, you must change your contribution rate to 0% within the first 30 days of your date of hire.</a:t>
            </a:r>
          </a:p>
          <a:p>
            <a:pPr eaLnBrk="1" hangingPunct="1"/>
            <a:endParaRPr lang="en-US" altLang="en-US" sz="1100" b="0" i="0" dirty="0">
              <a:solidFill>
                <a:srgbClr val="000000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l"/>
            <a:r>
              <a:rPr lang="en-US" altLang="en-US" sz="1100" b="1" i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Contributions </a:t>
            </a:r>
          </a:p>
          <a:p>
            <a:pPr algn="l"/>
            <a:r>
              <a:rPr lang="en-US" sz="11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Through automatic payroll deduction, you may contribute between 1% and 90% of your eligible contributions.  The IRS contribution limit for 2024 is $23,000.  If you have reached age 50 or will reach 50 during the calendar year January 1 – December 31 and are making the maximum plan or IRS contribution, you may make an additional catch-up contribution each pay period. The maximum annual catch-up contribution is $7,500. Going forward, catch-up contribution limits will be subject to cost of living adjustments (COLAs) in $500 increments.  We will discuss the different contribution types further in the presentation.</a:t>
            </a:r>
          </a:p>
          <a:p>
            <a:br>
              <a:rPr lang="en-US" sz="11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1100" b="1" dirty="0">
                <a:latin typeface="Calibri" panose="020F0502020204030204" pitchFamily="34" charset="0"/>
                <a:cs typeface="Calibri" panose="020F0502020204030204" pitchFamily="34" charset="0"/>
              </a:rPr>
              <a:t>Annual Increase Program</a:t>
            </a:r>
          </a:p>
          <a:p>
            <a:r>
              <a:rPr lang="en-US" sz="11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In addition, you can automatically increase your retirement savings plan contributions each year through the Annual Increase Program. Sign up online by accessing the “Contribution Amount” section on NetBenefits</a:t>
            </a:r>
            <a:r>
              <a:rPr lang="en-US" sz="1100" b="0" i="0" baseline="3000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®</a:t>
            </a:r>
            <a:r>
              <a:rPr lang="en-US" sz="11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, or by calling the Fidelity Retirement Service Center at 800-343-0860.</a:t>
            </a:r>
            <a:endParaRPr lang="en-US" altLang="en-US" sz="1100" b="0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886200" y="8685213"/>
            <a:ext cx="2971800" cy="458787"/>
          </a:xfrm>
        </p:spPr>
        <p:txBody>
          <a:bodyPr/>
          <a:lstStyle/>
          <a:p>
            <a:fld id="{B834E808-92C4-1F44-AEA1-729C86D09CBF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795857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85800" y="4400550"/>
            <a:ext cx="5486400" cy="3946008"/>
          </a:xfrm>
        </p:spPr>
        <p:txBody>
          <a:bodyPr/>
          <a:lstStyle/>
          <a:p>
            <a:pPr eaLnBrk="1" hangingPunct="1"/>
            <a:r>
              <a:rPr lang="en-US" altLang="en-US" sz="11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Enrollment</a:t>
            </a:r>
          </a:p>
          <a:p>
            <a:pPr eaLnBrk="1" hangingPunct="1"/>
            <a:r>
              <a:rPr lang="en-US" sz="11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There is no waiting period. You can enroll in the Plan at any time.</a:t>
            </a:r>
            <a:br>
              <a:rPr lang="en-US" sz="11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br>
              <a:rPr lang="en-US" sz="11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1100" dirty="0">
                <a:latin typeface="Calibri" panose="020F0502020204030204" pitchFamily="34" charset="0"/>
                <a:cs typeface="Calibri" panose="020F0502020204030204" pitchFamily="34" charset="0"/>
              </a:rPr>
              <a:t>One thing to note - </a:t>
            </a:r>
            <a:r>
              <a:rPr lang="en-US" sz="11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If you have not enrolled in the Plan within 30 days from your date of hire, you will be automatically enrolled in the Plan at a contribution rate of 3% of your pretax eligible earnings. Your contributions will be invested </a:t>
            </a:r>
            <a:r>
              <a:rPr lang="en-US" sz="1100" b="0" i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in a </a:t>
            </a:r>
            <a:r>
              <a:rPr lang="en-US" sz="11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T. Rowe Price Retirement Fund Class I. However, we encourage you to take an active role in the Plan and to choose a contribution rate and investment options that are appropriate for you. If you do not wish to contribute to the Plan, you must change your contribution rate to 0% within the first 30 days of your date of hire.</a:t>
            </a:r>
          </a:p>
          <a:p>
            <a:pPr eaLnBrk="1" hangingPunct="1"/>
            <a:endParaRPr lang="en-US" altLang="en-US" sz="1100" b="0" i="0" dirty="0">
              <a:solidFill>
                <a:srgbClr val="000000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l"/>
            <a:r>
              <a:rPr lang="en-US" altLang="en-US" sz="1100" b="1" i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Contributions </a:t>
            </a:r>
          </a:p>
          <a:p>
            <a:pPr algn="l"/>
            <a:r>
              <a:rPr lang="en-US" sz="11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Through automatic payroll deduction, you may contribute between 1% and 90% of your eligible contributions.  The IRS contribution limit for 2024 is $23,000.  If you have reached age 50 or will reach 50 during the calendar year January 1 – December 31 and are making the maximum plan or IRS contribution, you may make an additional catch-up contribution each pay period. The maximum annual catch-up contribution is $7,500. Going forward, catch-up contribution limits will be subject to cost of living adjustments (COLAs) in $500 increments.  We will discuss the different contribution types further in the presentation.</a:t>
            </a:r>
          </a:p>
          <a:p>
            <a:br>
              <a:rPr lang="en-US" sz="11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1100" b="1" dirty="0">
                <a:latin typeface="Calibri" panose="020F0502020204030204" pitchFamily="34" charset="0"/>
                <a:cs typeface="Calibri" panose="020F0502020204030204" pitchFamily="34" charset="0"/>
              </a:rPr>
              <a:t>Annual Increase Program</a:t>
            </a:r>
          </a:p>
          <a:p>
            <a:r>
              <a:rPr lang="en-US" sz="11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In addition, you can automatically increase your retirement savings plan contributions each year through the Annual Increase Program. Sign up online by accessing the “Contribution Amount” section on NetBenefits</a:t>
            </a:r>
            <a:r>
              <a:rPr lang="en-US" sz="1100" b="0" i="0" baseline="3000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®</a:t>
            </a:r>
            <a:r>
              <a:rPr lang="en-US" sz="11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, or by calling the Fidelity Retirement Service Center at 800-343-0860.</a:t>
            </a:r>
            <a:endParaRPr lang="en-US" altLang="en-US" sz="1100" b="0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886200" y="8685213"/>
            <a:ext cx="2971800" cy="458787"/>
          </a:xfrm>
        </p:spPr>
        <p:txBody>
          <a:bodyPr/>
          <a:lstStyle/>
          <a:p>
            <a:fld id="{B834E808-92C4-1F44-AEA1-729C86D09CBF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4712608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3A9F3A5-31A9-1847-8309-2B93024AE282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210026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jpeg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jpeg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: Dar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977F3E-EDB5-A049-A07E-661D8EA69533}" type="datetime4">
              <a:rPr lang="en-US" smtClean="0"/>
              <a:t>September 17, 2024</a:t>
            </a:fld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4E040447-7241-CD4D-A24D-8FA6C67831F3}"/>
              </a:ext>
            </a:extLst>
          </p:cNvPr>
          <p:cNvSpPr/>
          <p:nvPr userDrawn="1"/>
        </p:nvSpPr>
        <p:spPr>
          <a:xfrm>
            <a:off x="0" y="0"/>
            <a:ext cx="5335928" cy="6858000"/>
          </a:xfrm>
          <a:prstGeom prst="rect">
            <a:avLst/>
          </a:prstGeom>
          <a:solidFill>
            <a:schemeClr val="accent2"/>
          </a:solidFill>
          <a:ln w="508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Graphic 10">
            <a:extLst>
              <a:ext uri="{FF2B5EF4-FFF2-40B4-BE49-F238E27FC236}">
                <a16:creationId xmlns:a16="http://schemas.microsoft.com/office/drawing/2014/main" id="{FF349530-A0B7-854A-8F46-58C8207ED20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20133" y="5569408"/>
            <a:ext cx="864915" cy="813278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FA9C1B13-F156-A74A-8D92-AFB861F355BB}"/>
              </a:ext>
            </a:extLst>
          </p:cNvPr>
          <p:cNvSpPr txBox="1"/>
          <p:nvPr userDrawn="1"/>
        </p:nvSpPr>
        <p:spPr>
          <a:xfrm>
            <a:off x="1420473" y="5741904"/>
            <a:ext cx="254107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chemeClr val="bg1"/>
                </a:solidFill>
                <a:ea typeface="Tahoma" panose="020B0604030504040204" pitchFamily="34" charset="0"/>
                <a:cs typeface="Arial" panose="020B0604020202020204" pitchFamily="34" charset="0"/>
              </a:rPr>
              <a:t>Department of Administration</a:t>
            </a:r>
          </a:p>
          <a:p>
            <a:r>
              <a:rPr lang="en-US" sz="1200" dirty="0">
                <a:solidFill>
                  <a:schemeClr val="bg1"/>
                </a:solidFill>
                <a:ea typeface="Tahoma" panose="020B0604030504040204" pitchFamily="34" charset="0"/>
                <a:cs typeface="Arial" panose="020B0604020202020204" pitchFamily="34" charset="0"/>
              </a:rPr>
              <a:t>Office of Employee Benefits 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515472" y="617441"/>
            <a:ext cx="4114800" cy="2001934"/>
          </a:xfrm>
        </p:spPr>
        <p:txBody>
          <a:bodyPr anchor="b">
            <a:normAutofit/>
          </a:bodyPr>
          <a:lstStyle>
            <a:lvl1pPr algn="l">
              <a:defRPr sz="48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Vendor Name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15472" y="3273806"/>
            <a:ext cx="2779776" cy="454367"/>
          </a:xfrm>
        </p:spPr>
        <p:txBody>
          <a:bodyPr>
            <a:normAutofit/>
          </a:bodyPr>
          <a:lstStyle>
            <a:lvl1pPr marL="0" indent="0" algn="l">
              <a:buNone/>
              <a:defRPr sz="20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Virtual Benefits Fair</a:t>
            </a:r>
          </a:p>
        </p:txBody>
      </p:sp>
      <p:pic>
        <p:nvPicPr>
          <p:cNvPr id="7" name="Picture 6" descr="Close-up of a collage of different images&#10;&#10;Description automatically generated">
            <a:extLst>
              <a:ext uri="{FF2B5EF4-FFF2-40B4-BE49-F238E27FC236}">
                <a16:creationId xmlns:a16="http://schemas.microsoft.com/office/drawing/2014/main" id="{2122C2AD-B237-3992-142A-D65CC0248DB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335928" y="0"/>
            <a:ext cx="685607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22308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Section Header 4: Dark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0AEDC4C-F2F8-63E6-353F-165A29755F9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180"/>
          <a:stretch/>
        </p:blipFill>
        <p:spPr>
          <a:xfrm>
            <a:off x="5829347" y="0"/>
            <a:ext cx="6374005" cy="6366076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A9973D85-42BA-CE40-E5F4-6882FF9C4C08}"/>
              </a:ext>
            </a:extLst>
          </p:cNvPr>
          <p:cNvSpPr/>
          <p:nvPr userDrawn="1"/>
        </p:nvSpPr>
        <p:spPr>
          <a:xfrm>
            <a:off x="0" y="6366076"/>
            <a:ext cx="12192000" cy="491924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itle 16">
            <a:extLst>
              <a:ext uri="{FF2B5EF4-FFF2-40B4-BE49-F238E27FC236}">
                <a16:creationId xmlns:a16="http://schemas.microsoft.com/office/drawing/2014/main" id="{5EA6C43A-AAAD-D542-B62D-1A8DF94A87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9091" y="1388774"/>
            <a:ext cx="4782113" cy="2407049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Date Placeholder 3">
            <a:extLst>
              <a:ext uri="{FF2B5EF4-FFF2-40B4-BE49-F238E27FC236}">
                <a16:creationId xmlns:a16="http://schemas.microsoft.com/office/drawing/2014/main" id="{F0009346-75F3-6B41-A8A9-E345710F4E5A}"/>
              </a:ext>
            </a:extLst>
          </p:cNvPr>
          <p:cNvSpPr txBox="1">
            <a:spLocks/>
          </p:cNvSpPr>
          <p:nvPr userDrawn="1"/>
        </p:nvSpPr>
        <p:spPr>
          <a:xfrm>
            <a:off x="838200" y="639647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1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BC08E6E8-0ABA-494F-AE0A-A102302040FA}" type="datetime4">
              <a:rPr lang="en-US" smtClean="0">
                <a:solidFill>
                  <a:schemeClr val="accent1"/>
                </a:solidFill>
              </a:rPr>
              <a:pPr/>
              <a:t>September 17, 2024</a:t>
            </a:fld>
            <a:endParaRPr lang="en-US" dirty="0">
              <a:solidFill>
                <a:schemeClr val="accent1"/>
              </a:solidFill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00785FA9-A988-384D-9C42-9BD541F2A744}"/>
              </a:ext>
            </a:extLst>
          </p:cNvPr>
          <p:cNvSpPr txBox="1"/>
          <p:nvPr userDrawn="1"/>
        </p:nvSpPr>
        <p:spPr>
          <a:xfrm>
            <a:off x="6383078" y="6459361"/>
            <a:ext cx="510894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000">
                <a:solidFill>
                  <a:schemeClr val="accent1"/>
                </a:solidFill>
                <a:ea typeface="Tahoma" panose="020B0604030504040204" pitchFamily="34" charset="0"/>
                <a:cs typeface="Arial" panose="020B0604020202020204" pitchFamily="34" charset="0"/>
              </a:rPr>
              <a:t>State of Rhode Island • Department of Administration Office of Employee Benefits</a:t>
            </a:r>
          </a:p>
        </p:txBody>
      </p:sp>
    </p:spTree>
    <p:extLst>
      <p:ext uri="{BB962C8B-B14F-4D97-AF65-F5344CB8AC3E}">
        <p14:creationId xmlns:p14="http://schemas.microsoft.com/office/powerpoint/2010/main" val="41411551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Section Header 4: L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FA6D60A-466E-DF54-4716-30137971DC2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180"/>
          <a:stretch/>
        </p:blipFill>
        <p:spPr>
          <a:xfrm>
            <a:off x="5829347" y="0"/>
            <a:ext cx="6374005" cy="6366076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A9973D85-42BA-CE40-E5F4-6882FF9C4C08}"/>
              </a:ext>
            </a:extLst>
          </p:cNvPr>
          <p:cNvSpPr/>
          <p:nvPr userDrawn="1"/>
        </p:nvSpPr>
        <p:spPr>
          <a:xfrm>
            <a:off x="0" y="6366076"/>
            <a:ext cx="12192000" cy="491924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itle 16">
            <a:extLst>
              <a:ext uri="{FF2B5EF4-FFF2-40B4-BE49-F238E27FC236}">
                <a16:creationId xmlns:a16="http://schemas.microsoft.com/office/drawing/2014/main" id="{5EA6C43A-AAAD-D542-B62D-1A8DF94A87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9091" y="1388774"/>
            <a:ext cx="4782113" cy="2407049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Date Placeholder 3">
            <a:extLst>
              <a:ext uri="{FF2B5EF4-FFF2-40B4-BE49-F238E27FC236}">
                <a16:creationId xmlns:a16="http://schemas.microsoft.com/office/drawing/2014/main" id="{F0009346-75F3-6B41-A8A9-E345710F4E5A}"/>
              </a:ext>
            </a:extLst>
          </p:cNvPr>
          <p:cNvSpPr txBox="1">
            <a:spLocks/>
          </p:cNvSpPr>
          <p:nvPr userDrawn="1"/>
        </p:nvSpPr>
        <p:spPr>
          <a:xfrm>
            <a:off x="838200" y="639647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1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BC08E6E8-0ABA-494F-AE0A-A102302040FA}" type="datetime4">
              <a:rPr lang="en-US" smtClean="0">
                <a:solidFill>
                  <a:schemeClr val="accent1"/>
                </a:solidFill>
              </a:rPr>
              <a:pPr/>
              <a:t>September 17, 2024</a:t>
            </a:fld>
            <a:endParaRPr lang="en-US" dirty="0">
              <a:solidFill>
                <a:schemeClr val="accent1"/>
              </a:solidFill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00785FA9-A988-384D-9C42-9BD541F2A744}"/>
              </a:ext>
            </a:extLst>
          </p:cNvPr>
          <p:cNvSpPr txBox="1"/>
          <p:nvPr userDrawn="1"/>
        </p:nvSpPr>
        <p:spPr>
          <a:xfrm>
            <a:off x="6383078" y="6459361"/>
            <a:ext cx="510894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000">
                <a:solidFill>
                  <a:schemeClr val="accent1"/>
                </a:solidFill>
                <a:ea typeface="Tahoma" panose="020B0604030504040204" pitchFamily="34" charset="0"/>
                <a:cs typeface="Arial" panose="020B0604020202020204" pitchFamily="34" charset="0"/>
              </a:rPr>
              <a:t>State of Rhode Island • Department of Administration Office of Employee Benefits</a:t>
            </a:r>
          </a:p>
        </p:txBody>
      </p:sp>
    </p:spTree>
    <p:extLst>
      <p:ext uri="{BB962C8B-B14F-4D97-AF65-F5344CB8AC3E}">
        <p14:creationId xmlns:p14="http://schemas.microsoft.com/office/powerpoint/2010/main" val="182169783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Section Header 5: Dark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0AEDC4C-F2F8-63E6-353F-165A29755F9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180"/>
          <a:stretch/>
        </p:blipFill>
        <p:spPr>
          <a:xfrm>
            <a:off x="5829347" y="0"/>
            <a:ext cx="6374005" cy="6366076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A9973D85-42BA-CE40-E5F4-6882FF9C4C08}"/>
              </a:ext>
            </a:extLst>
          </p:cNvPr>
          <p:cNvSpPr/>
          <p:nvPr userDrawn="1"/>
        </p:nvSpPr>
        <p:spPr>
          <a:xfrm>
            <a:off x="0" y="6366076"/>
            <a:ext cx="12192000" cy="491924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itle 16">
            <a:extLst>
              <a:ext uri="{FF2B5EF4-FFF2-40B4-BE49-F238E27FC236}">
                <a16:creationId xmlns:a16="http://schemas.microsoft.com/office/drawing/2014/main" id="{5EA6C43A-AAAD-D542-B62D-1A8DF94A87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9091" y="1388774"/>
            <a:ext cx="4782113" cy="2407049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Date Placeholder 3">
            <a:extLst>
              <a:ext uri="{FF2B5EF4-FFF2-40B4-BE49-F238E27FC236}">
                <a16:creationId xmlns:a16="http://schemas.microsoft.com/office/drawing/2014/main" id="{F0009346-75F3-6B41-A8A9-E345710F4E5A}"/>
              </a:ext>
            </a:extLst>
          </p:cNvPr>
          <p:cNvSpPr txBox="1">
            <a:spLocks/>
          </p:cNvSpPr>
          <p:nvPr userDrawn="1"/>
        </p:nvSpPr>
        <p:spPr>
          <a:xfrm>
            <a:off x="838200" y="639647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1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BC08E6E8-0ABA-494F-AE0A-A102302040FA}" type="datetime4">
              <a:rPr lang="en-US" smtClean="0">
                <a:solidFill>
                  <a:schemeClr val="accent1"/>
                </a:solidFill>
              </a:rPr>
              <a:pPr/>
              <a:t>September 17, 2024</a:t>
            </a:fld>
            <a:endParaRPr lang="en-US" dirty="0">
              <a:solidFill>
                <a:schemeClr val="accent1"/>
              </a:solidFill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00785FA9-A988-384D-9C42-9BD541F2A744}"/>
              </a:ext>
            </a:extLst>
          </p:cNvPr>
          <p:cNvSpPr txBox="1"/>
          <p:nvPr userDrawn="1"/>
        </p:nvSpPr>
        <p:spPr>
          <a:xfrm>
            <a:off x="6383078" y="6459361"/>
            <a:ext cx="510894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000">
                <a:solidFill>
                  <a:schemeClr val="accent1"/>
                </a:solidFill>
                <a:ea typeface="Tahoma" panose="020B0604030504040204" pitchFamily="34" charset="0"/>
                <a:cs typeface="Arial" panose="020B0604020202020204" pitchFamily="34" charset="0"/>
              </a:rPr>
              <a:t>State of Rhode Island • Department of Administration Office of Employee Benefits</a:t>
            </a:r>
          </a:p>
        </p:txBody>
      </p:sp>
    </p:spTree>
    <p:extLst>
      <p:ext uri="{BB962C8B-B14F-4D97-AF65-F5344CB8AC3E}">
        <p14:creationId xmlns:p14="http://schemas.microsoft.com/office/powerpoint/2010/main" val="85460457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Section Header 5: L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A4570593-CC56-F6F3-9696-D7AD2B75B81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180"/>
          <a:stretch/>
        </p:blipFill>
        <p:spPr>
          <a:xfrm>
            <a:off x="5829347" y="0"/>
            <a:ext cx="6374005" cy="6366076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A9973D85-42BA-CE40-E5F4-6882FF9C4C08}"/>
              </a:ext>
            </a:extLst>
          </p:cNvPr>
          <p:cNvSpPr/>
          <p:nvPr userDrawn="1"/>
        </p:nvSpPr>
        <p:spPr>
          <a:xfrm>
            <a:off x="0" y="6366076"/>
            <a:ext cx="12192000" cy="491924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itle 16">
            <a:extLst>
              <a:ext uri="{FF2B5EF4-FFF2-40B4-BE49-F238E27FC236}">
                <a16:creationId xmlns:a16="http://schemas.microsoft.com/office/drawing/2014/main" id="{5EA6C43A-AAAD-D542-B62D-1A8DF94A87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9091" y="1388774"/>
            <a:ext cx="4782113" cy="2407049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Date Placeholder 3">
            <a:extLst>
              <a:ext uri="{FF2B5EF4-FFF2-40B4-BE49-F238E27FC236}">
                <a16:creationId xmlns:a16="http://schemas.microsoft.com/office/drawing/2014/main" id="{F0009346-75F3-6B41-A8A9-E345710F4E5A}"/>
              </a:ext>
            </a:extLst>
          </p:cNvPr>
          <p:cNvSpPr txBox="1">
            <a:spLocks/>
          </p:cNvSpPr>
          <p:nvPr userDrawn="1"/>
        </p:nvSpPr>
        <p:spPr>
          <a:xfrm>
            <a:off x="838200" y="639647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1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BC08E6E8-0ABA-494F-AE0A-A102302040FA}" type="datetime4">
              <a:rPr lang="en-US" smtClean="0">
                <a:solidFill>
                  <a:schemeClr val="accent1"/>
                </a:solidFill>
              </a:rPr>
              <a:pPr/>
              <a:t>September 17, 2024</a:t>
            </a:fld>
            <a:endParaRPr lang="en-US" dirty="0">
              <a:solidFill>
                <a:schemeClr val="accent1"/>
              </a:solidFill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00785FA9-A988-384D-9C42-9BD541F2A744}"/>
              </a:ext>
            </a:extLst>
          </p:cNvPr>
          <p:cNvSpPr txBox="1"/>
          <p:nvPr userDrawn="1"/>
        </p:nvSpPr>
        <p:spPr>
          <a:xfrm>
            <a:off x="6383078" y="6459361"/>
            <a:ext cx="510894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000">
                <a:solidFill>
                  <a:schemeClr val="accent1"/>
                </a:solidFill>
                <a:ea typeface="Tahoma" panose="020B0604030504040204" pitchFamily="34" charset="0"/>
                <a:cs typeface="Arial" panose="020B0604020202020204" pitchFamily="34" charset="0"/>
              </a:rPr>
              <a:t>State of Rhode Island • Department of Administration Office of Employee Benefits</a:t>
            </a:r>
          </a:p>
        </p:txBody>
      </p:sp>
    </p:spTree>
    <p:extLst>
      <p:ext uri="{BB962C8B-B14F-4D97-AF65-F5344CB8AC3E}">
        <p14:creationId xmlns:p14="http://schemas.microsoft.com/office/powerpoint/2010/main" val="321515504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Section Header 6: Dark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0AEDC4C-F2F8-63E6-353F-165A29755F9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180"/>
          <a:stretch/>
        </p:blipFill>
        <p:spPr>
          <a:xfrm>
            <a:off x="5829347" y="0"/>
            <a:ext cx="6374005" cy="6366076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A9973D85-42BA-CE40-E5F4-6882FF9C4C08}"/>
              </a:ext>
            </a:extLst>
          </p:cNvPr>
          <p:cNvSpPr/>
          <p:nvPr userDrawn="1"/>
        </p:nvSpPr>
        <p:spPr>
          <a:xfrm>
            <a:off x="0" y="6366076"/>
            <a:ext cx="12192000" cy="491924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itle 16">
            <a:extLst>
              <a:ext uri="{FF2B5EF4-FFF2-40B4-BE49-F238E27FC236}">
                <a16:creationId xmlns:a16="http://schemas.microsoft.com/office/drawing/2014/main" id="{5EA6C43A-AAAD-D542-B62D-1A8DF94A87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9091" y="1388774"/>
            <a:ext cx="4782113" cy="2407049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Date Placeholder 3">
            <a:extLst>
              <a:ext uri="{FF2B5EF4-FFF2-40B4-BE49-F238E27FC236}">
                <a16:creationId xmlns:a16="http://schemas.microsoft.com/office/drawing/2014/main" id="{F0009346-75F3-6B41-A8A9-E345710F4E5A}"/>
              </a:ext>
            </a:extLst>
          </p:cNvPr>
          <p:cNvSpPr txBox="1">
            <a:spLocks/>
          </p:cNvSpPr>
          <p:nvPr userDrawn="1"/>
        </p:nvSpPr>
        <p:spPr>
          <a:xfrm>
            <a:off x="838200" y="639647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1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BC08E6E8-0ABA-494F-AE0A-A102302040FA}" type="datetime4">
              <a:rPr lang="en-US" smtClean="0">
                <a:solidFill>
                  <a:schemeClr val="accent1"/>
                </a:solidFill>
              </a:rPr>
              <a:pPr/>
              <a:t>September 17, 2024</a:t>
            </a:fld>
            <a:endParaRPr lang="en-US" dirty="0">
              <a:solidFill>
                <a:schemeClr val="accent1"/>
              </a:solidFill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00785FA9-A988-384D-9C42-9BD541F2A744}"/>
              </a:ext>
            </a:extLst>
          </p:cNvPr>
          <p:cNvSpPr txBox="1"/>
          <p:nvPr userDrawn="1"/>
        </p:nvSpPr>
        <p:spPr>
          <a:xfrm>
            <a:off x="6383078" y="6459361"/>
            <a:ext cx="510894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000">
                <a:solidFill>
                  <a:schemeClr val="accent1"/>
                </a:solidFill>
                <a:ea typeface="Tahoma" panose="020B0604030504040204" pitchFamily="34" charset="0"/>
                <a:cs typeface="Arial" panose="020B0604020202020204" pitchFamily="34" charset="0"/>
              </a:rPr>
              <a:t>State of Rhode Island • Department of Administration Office of Employee Benefits</a:t>
            </a:r>
          </a:p>
        </p:txBody>
      </p:sp>
    </p:spTree>
    <p:extLst>
      <p:ext uri="{BB962C8B-B14F-4D97-AF65-F5344CB8AC3E}">
        <p14:creationId xmlns:p14="http://schemas.microsoft.com/office/powerpoint/2010/main" val="217884941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Section Header 6: L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AFA3898-B60E-B55F-3549-9E14A33E674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180"/>
          <a:stretch/>
        </p:blipFill>
        <p:spPr>
          <a:xfrm>
            <a:off x="5829347" y="0"/>
            <a:ext cx="6374005" cy="6366076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A9973D85-42BA-CE40-E5F4-6882FF9C4C08}"/>
              </a:ext>
            </a:extLst>
          </p:cNvPr>
          <p:cNvSpPr/>
          <p:nvPr userDrawn="1"/>
        </p:nvSpPr>
        <p:spPr>
          <a:xfrm>
            <a:off x="0" y="6366076"/>
            <a:ext cx="12192000" cy="491924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itle 16">
            <a:extLst>
              <a:ext uri="{FF2B5EF4-FFF2-40B4-BE49-F238E27FC236}">
                <a16:creationId xmlns:a16="http://schemas.microsoft.com/office/drawing/2014/main" id="{5EA6C43A-AAAD-D542-B62D-1A8DF94A87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9091" y="1388774"/>
            <a:ext cx="4782113" cy="2407049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Date Placeholder 3">
            <a:extLst>
              <a:ext uri="{FF2B5EF4-FFF2-40B4-BE49-F238E27FC236}">
                <a16:creationId xmlns:a16="http://schemas.microsoft.com/office/drawing/2014/main" id="{F0009346-75F3-6B41-A8A9-E345710F4E5A}"/>
              </a:ext>
            </a:extLst>
          </p:cNvPr>
          <p:cNvSpPr txBox="1">
            <a:spLocks/>
          </p:cNvSpPr>
          <p:nvPr userDrawn="1"/>
        </p:nvSpPr>
        <p:spPr>
          <a:xfrm>
            <a:off x="838200" y="639647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1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BC08E6E8-0ABA-494F-AE0A-A102302040FA}" type="datetime4">
              <a:rPr lang="en-US" smtClean="0">
                <a:solidFill>
                  <a:schemeClr val="accent1"/>
                </a:solidFill>
              </a:rPr>
              <a:pPr/>
              <a:t>September 17, 2024</a:t>
            </a:fld>
            <a:endParaRPr lang="en-US" dirty="0">
              <a:solidFill>
                <a:schemeClr val="accent1"/>
              </a:solidFill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00785FA9-A988-384D-9C42-9BD541F2A744}"/>
              </a:ext>
            </a:extLst>
          </p:cNvPr>
          <p:cNvSpPr txBox="1"/>
          <p:nvPr userDrawn="1"/>
        </p:nvSpPr>
        <p:spPr>
          <a:xfrm>
            <a:off x="6383078" y="6459361"/>
            <a:ext cx="510894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000">
                <a:solidFill>
                  <a:schemeClr val="accent1"/>
                </a:solidFill>
                <a:ea typeface="Tahoma" panose="020B0604030504040204" pitchFamily="34" charset="0"/>
                <a:cs typeface="Arial" panose="020B0604020202020204" pitchFamily="34" charset="0"/>
              </a:rPr>
              <a:t>State of Rhode Island • Department of Administration Office of Employee Benefits</a:t>
            </a:r>
          </a:p>
        </p:txBody>
      </p:sp>
    </p:spTree>
    <p:extLst>
      <p:ext uri="{BB962C8B-B14F-4D97-AF65-F5344CB8AC3E}">
        <p14:creationId xmlns:p14="http://schemas.microsoft.com/office/powerpoint/2010/main" val="296364937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FF6544-59AE-5E46-B31E-35F3284B9096}" type="datetime4">
              <a:rPr lang="en-US" smtClean="0"/>
              <a:t>September 17, 2024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314616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F62F02-6002-D14A-9EA3-8C03F64C55B5}" type="datetime4">
              <a:rPr lang="en-US" smtClean="0"/>
              <a:t>September 17, 2024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188474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77CBEF98-F318-A142-B03F-F1A58D9D0BD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96470"/>
            <a:ext cx="2743200" cy="365125"/>
          </a:xfrm>
        </p:spPr>
        <p:txBody>
          <a:bodyPr/>
          <a:lstStyle/>
          <a:p>
            <a:fld id="{701CBABD-B3FE-8841-89D3-2E64ABC45F16}" type="datetime4">
              <a:rPr lang="en-US" smtClean="0"/>
              <a:t>September 17, 2024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340153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788459-8A1B-9948-B28F-68177B42E758}" type="datetime4">
              <a:rPr lang="en-US" smtClean="0"/>
              <a:t>September 17, 2024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5540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_Title Slide: L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977F3E-EDB5-A049-A07E-661D8EA69533}" type="datetime4">
              <a:rPr lang="en-US" smtClean="0"/>
              <a:t>September 17, 2024</a:t>
            </a:fld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4E040447-7241-CD4D-A24D-8FA6C67831F3}"/>
              </a:ext>
            </a:extLst>
          </p:cNvPr>
          <p:cNvSpPr/>
          <p:nvPr userDrawn="1"/>
        </p:nvSpPr>
        <p:spPr>
          <a:xfrm>
            <a:off x="0" y="0"/>
            <a:ext cx="5335928" cy="6858000"/>
          </a:xfrm>
          <a:prstGeom prst="rect">
            <a:avLst/>
          </a:prstGeom>
          <a:solidFill>
            <a:schemeClr val="accent6"/>
          </a:solidFill>
          <a:ln w="508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Graphic 10">
            <a:extLst>
              <a:ext uri="{FF2B5EF4-FFF2-40B4-BE49-F238E27FC236}">
                <a16:creationId xmlns:a16="http://schemas.microsoft.com/office/drawing/2014/main" id="{FF349530-A0B7-854A-8F46-58C8207ED20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20133" y="5569408"/>
            <a:ext cx="864915" cy="813278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FA9C1B13-F156-A74A-8D92-AFB861F355BB}"/>
              </a:ext>
            </a:extLst>
          </p:cNvPr>
          <p:cNvSpPr txBox="1"/>
          <p:nvPr userDrawn="1"/>
        </p:nvSpPr>
        <p:spPr>
          <a:xfrm>
            <a:off x="1420473" y="5741904"/>
            <a:ext cx="254107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chemeClr val="accent1"/>
                </a:solidFill>
                <a:ea typeface="Tahoma" panose="020B0604030504040204" pitchFamily="34" charset="0"/>
                <a:cs typeface="Arial" panose="020B0604020202020204" pitchFamily="34" charset="0"/>
              </a:rPr>
              <a:t>Department of Administration</a:t>
            </a:r>
          </a:p>
          <a:p>
            <a:r>
              <a:rPr lang="en-US" sz="1200" dirty="0">
                <a:solidFill>
                  <a:schemeClr val="accent1"/>
                </a:solidFill>
                <a:ea typeface="Tahoma" panose="020B0604030504040204" pitchFamily="34" charset="0"/>
                <a:cs typeface="Arial" panose="020B0604020202020204" pitchFamily="34" charset="0"/>
              </a:rPr>
              <a:t>Office of Employee Benefits 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515472" y="617441"/>
            <a:ext cx="4114800" cy="2001934"/>
          </a:xfrm>
        </p:spPr>
        <p:txBody>
          <a:bodyPr anchor="b">
            <a:normAutofit/>
          </a:bodyPr>
          <a:lstStyle>
            <a:lvl1pPr algn="l">
              <a:defRPr sz="480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Vendor Name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15472" y="3273806"/>
            <a:ext cx="2779776" cy="454367"/>
          </a:xfrm>
        </p:spPr>
        <p:txBody>
          <a:bodyPr>
            <a:normAutofit/>
          </a:bodyPr>
          <a:lstStyle>
            <a:lvl1pPr marL="0" indent="0" algn="l">
              <a:buNone/>
              <a:defRPr sz="2000">
                <a:solidFill>
                  <a:schemeClr val="accent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Virtual Benefits Fair</a:t>
            </a:r>
          </a:p>
        </p:txBody>
      </p:sp>
      <p:pic>
        <p:nvPicPr>
          <p:cNvPr id="7" name="Picture 6" descr="Close-up of a collage of different images&#10;&#10;Description automatically generated">
            <a:extLst>
              <a:ext uri="{FF2B5EF4-FFF2-40B4-BE49-F238E27FC236}">
                <a16:creationId xmlns:a16="http://schemas.microsoft.com/office/drawing/2014/main" id="{2122C2AD-B237-3992-142A-D65CC0248DB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335928" y="0"/>
            <a:ext cx="685607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353659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F10D7E-7ECA-CF4B-9F0F-FA878217C4F8}" type="datetime4">
              <a:rPr lang="en-US" smtClean="0"/>
              <a:t>September 17, 2024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939796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28AB16-14BE-9148-8D5D-928988C173EF}" type="datetime4">
              <a:rPr lang="en-US" smtClean="0"/>
              <a:t>September 17, 2024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778668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6850F5-DC7D-BE48-8DBA-D9B72E7D99D1}" type="datetime4">
              <a:rPr lang="en-US" smtClean="0"/>
              <a:t>September 17, 2024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732209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024C49-28DB-7E42-A927-6BE1A93495AC}" type="datetime4">
              <a:rPr lang="en-US" smtClean="0"/>
              <a:t>September 17, 2024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74358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1CBABD-B3FE-8841-89D3-2E64ABC45F16}" type="datetime4">
              <a:rPr lang="en-US" smtClean="0"/>
              <a:t>September 17, 2024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38882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Section Header 1: Dark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03D4FC3-1798-A89C-864A-27C8AA59AC1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180"/>
          <a:stretch/>
        </p:blipFill>
        <p:spPr>
          <a:xfrm>
            <a:off x="5829347" y="0"/>
            <a:ext cx="6374005" cy="6366076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A9973D85-42BA-CE40-E5F4-6882FF9C4C08}"/>
              </a:ext>
            </a:extLst>
          </p:cNvPr>
          <p:cNvSpPr/>
          <p:nvPr userDrawn="1"/>
        </p:nvSpPr>
        <p:spPr>
          <a:xfrm>
            <a:off x="0" y="6366076"/>
            <a:ext cx="12192000" cy="491924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itle 16">
            <a:extLst>
              <a:ext uri="{FF2B5EF4-FFF2-40B4-BE49-F238E27FC236}">
                <a16:creationId xmlns:a16="http://schemas.microsoft.com/office/drawing/2014/main" id="{5EA6C43A-AAAD-D542-B62D-1A8DF94A87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9091" y="1388774"/>
            <a:ext cx="4782113" cy="2407049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Date Placeholder 3">
            <a:extLst>
              <a:ext uri="{FF2B5EF4-FFF2-40B4-BE49-F238E27FC236}">
                <a16:creationId xmlns:a16="http://schemas.microsoft.com/office/drawing/2014/main" id="{F0009346-75F3-6B41-A8A9-E345710F4E5A}"/>
              </a:ext>
            </a:extLst>
          </p:cNvPr>
          <p:cNvSpPr txBox="1">
            <a:spLocks/>
          </p:cNvSpPr>
          <p:nvPr userDrawn="1"/>
        </p:nvSpPr>
        <p:spPr>
          <a:xfrm>
            <a:off x="838200" y="639647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1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BC08E6E8-0ABA-494F-AE0A-A102302040FA}" type="datetime4">
              <a:rPr lang="en-US" smtClean="0">
                <a:solidFill>
                  <a:schemeClr val="accent1"/>
                </a:solidFill>
              </a:rPr>
              <a:pPr/>
              <a:t>September 17, 2024</a:t>
            </a:fld>
            <a:endParaRPr lang="en-US" dirty="0">
              <a:solidFill>
                <a:schemeClr val="accent1"/>
              </a:solidFill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00785FA9-A988-384D-9C42-9BD541F2A744}"/>
              </a:ext>
            </a:extLst>
          </p:cNvPr>
          <p:cNvSpPr txBox="1"/>
          <p:nvPr userDrawn="1"/>
        </p:nvSpPr>
        <p:spPr>
          <a:xfrm>
            <a:off x="6383078" y="6459361"/>
            <a:ext cx="510894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000">
                <a:solidFill>
                  <a:schemeClr val="accent1"/>
                </a:solidFill>
                <a:ea typeface="Tahoma" panose="020B0604030504040204" pitchFamily="34" charset="0"/>
                <a:cs typeface="Arial" panose="020B0604020202020204" pitchFamily="34" charset="0"/>
              </a:rPr>
              <a:t>State of Rhode Island • Department of Administration Office of Employee Benefits</a:t>
            </a:r>
          </a:p>
        </p:txBody>
      </p:sp>
    </p:spTree>
    <p:extLst>
      <p:ext uri="{BB962C8B-B14F-4D97-AF65-F5344CB8AC3E}">
        <p14:creationId xmlns:p14="http://schemas.microsoft.com/office/powerpoint/2010/main" val="5514627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Section Header 1: L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>
            <a:extLst>
              <a:ext uri="{FF2B5EF4-FFF2-40B4-BE49-F238E27FC236}">
                <a16:creationId xmlns:a16="http://schemas.microsoft.com/office/drawing/2014/main" id="{B27B0C25-C0EB-A029-4071-A38F9C26941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180"/>
          <a:stretch/>
        </p:blipFill>
        <p:spPr>
          <a:xfrm>
            <a:off x="5829347" y="0"/>
            <a:ext cx="6374005" cy="6366076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A9973D85-42BA-CE40-E5F4-6882FF9C4C08}"/>
              </a:ext>
            </a:extLst>
          </p:cNvPr>
          <p:cNvSpPr/>
          <p:nvPr userDrawn="1"/>
        </p:nvSpPr>
        <p:spPr>
          <a:xfrm>
            <a:off x="0" y="6366076"/>
            <a:ext cx="12192000" cy="491924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itle 16">
            <a:extLst>
              <a:ext uri="{FF2B5EF4-FFF2-40B4-BE49-F238E27FC236}">
                <a16:creationId xmlns:a16="http://schemas.microsoft.com/office/drawing/2014/main" id="{5EA6C43A-AAAD-D542-B62D-1A8DF94A87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9091" y="1388774"/>
            <a:ext cx="4782113" cy="2407049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Date Placeholder 3">
            <a:extLst>
              <a:ext uri="{FF2B5EF4-FFF2-40B4-BE49-F238E27FC236}">
                <a16:creationId xmlns:a16="http://schemas.microsoft.com/office/drawing/2014/main" id="{F0009346-75F3-6B41-A8A9-E345710F4E5A}"/>
              </a:ext>
            </a:extLst>
          </p:cNvPr>
          <p:cNvSpPr txBox="1">
            <a:spLocks/>
          </p:cNvSpPr>
          <p:nvPr userDrawn="1"/>
        </p:nvSpPr>
        <p:spPr>
          <a:xfrm>
            <a:off x="838200" y="639647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1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BC08E6E8-0ABA-494F-AE0A-A102302040FA}" type="datetime4">
              <a:rPr lang="en-US" smtClean="0">
                <a:solidFill>
                  <a:schemeClr val="accent1"/>
                </a:solidFill>
              </a:rPr>
              <a:pPr/>
              <a:t>September 17, 2024</a:t>
            </a:fld>
            <a:endParaRPr lang="en-US" dirty="0">
              <a:solidFill>
                <a:schemeClr val="accent1"/>
              </a:solidFill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00785FA9-A988-384D-9C42-9BD541F2A744}"/>
              </a:ext>
            </a:extLst>
          </p:cNvPr>
          <p:cNvSpPr txBox="1"/>
          <p:nvPr userDrawn="1"/>
        </p:nvSpPr>
        <p:spPr>
          <a:xfrm>
            <a:off x="6383078" y="6459361"/>
            <a:ext cx="510894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000">
                <a:solidFill>
                  <a:schemeClr val="accent1"/>
                </a:solidFill>
                <a:ea typeface="Tahoma" panose="020B0604030504040204" pitchFamily="34" charset="0"/>
                <a:cs typeface="Arial" panose="020B0604020202020204" pitchFamily="34" charset="0"/>
              </a:rPr>
              <a:t>State of Rhode Island • Department of Administration Office of Employee Benefits</a:t>
            </a:r>
          </a:p>
        </p:txBody>
      </p:sp>
    </p:spTree>
    <p:extLst>
      <p:ext uri="{BB962C8B-B14F-4D97-AF65-F5344CB8AC3E}">
        <p14:creationId xmlns:p14="http://schemas.microsoft.com/office/powerpoint/2010/main" val="27461951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Section Header 2: Dark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0AEDC4C-F2F8-63E6-353F-165A29755F9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180"/>
          <a:stretch/>
        </p:blipFill>
        <p:spPr>
          <a:xfrm>
            <a:off x="5829347" y="0"/>
            <a:ext cx="6374005" cy="6366076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A9973D85-42BA-CE40-E5F4-6882FF9C4C08}"/>
              </a:ext>
            </a:extLst>
          </p:cNvPr>
          <p:cNvSpPr/>
          <p:nvPr userDrawn="1"/>
        </p:nvSpPr>
        <p:spPr>
          <a:xfrm>
            <a:off x="0" y="6366076"/>
            <a:ext cx="12192000" cy="491924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itle 16">
            <a:extLst>
              <a:ext uri="{FF2B5EF4-FFF2-40B4-BE49-F238E27FC236}">
                <a16:creationId xmlns:a16="http://schemas.microsoft.com/office/drawing/2014/main" id="{5EA6C43A-AAAD-D542-B62D-1A8DF94A87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9091" y="1388774"/>
            <a:ext cx="4782113" cy="2407049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Date Placeholder 3">
            <a:extLst>
              <a:ext uri="{FF2B5EF4-FFF2-40B4-BE49-F238E27FC236}">
                <a16:creationId xmlns:a16="http://schemas.microsoft.com/office/drawing/2014/main" id="{F0009346-75F3-6B41-A8A9-E345710F4E5A}"/>
              </a:ext>
            </a:extLst>
          </p:cNvPr>
          <p:cNvSpPr txBox="1">
            <a:spLocks/>
          </p:cNvSpPr>
          <p:nvPr userDrawn="1"/>
        </p:nvSpPr>
        <p:spPr>
          <a:xfrm>
            <a:off x="838200" y="639647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1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BC08E6E8-0ABA-494F-AE0A-A102302040FA}" type="datetime4">
              <a:rPr lang="en-US" smtClean="0">
                <a:solidFill>
                  <a:schemeClr val="accent1"/>
                </a:solidFill>
              </a:rPr>
              <a:pPr/>
              <a:t>September 17, 2024</a:t>
            </a:fld>
            <a:endParaRPr lang="en-US" dirty="0">
              <a:solidFill>
                <a:schemeClr val="accent1"/>
              </a:solidFill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00785FA9-A988-384D-9C42-9BD541F2A744}"/>
              </a:ext>
            </a:extLst>
          </p:cNvPr>
          <p:cNvSpPr txBox="1"/>
          <p:nvPr userDrawn="1"/>
        </p:nvSpPr>
        <p:spPr>
          <a:xfrm>
            <a:off x="6383078" y="6459361"/>
            <a:ext cx="510894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000">
                <a:solidFill>
                  <a:schemeClr val="accent1"/>
                </a:solidFill>
                <a:ea typeface="Tahoma" panose="020B0604030504040204" pitchFamily="34" charset="0"/>
                <a:cs typeface="Arial" panose="020B0604020202020204" pitchFamily="34" charset="0"/>
              </a:rPr>
              <a:t>State of Rhode Island • Department of Administration Office of Employee Benefits</a:t>
            </a:r>
          </a:p>
        </p:txBody>
      </p:sp>
    </p:spTree>
    <p:extLst>
      <p:ext uri="{BB962C8B-B14F-4D97-AF65-F5344CB8AC3E}">
        <p14:creationId xmlns:p14="http://schemas.microsoft.com/office/powerpoint/2010/main" val="7612402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Section Header 2: L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7AE4E82-3B07-8885-43E6-00A0DECC907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180"/>
          <a:stretch/>
        </p:blipFill>
        <p:spPr>
          <a:xfrm>
            <a:off x="5829347" y="0"/>
            <a:ext cx="6374005" cy="6366076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A9973D85-42BA-CE40-E5F4-6882FF9C4C08}"/>
              </a:ext>
            </a:extLst>
          </p:cNvPr>
          <p:cNvSpPr/>
          <p:nvPr userDrawn="1"/>
        </p:nvSpPr>
        <p:spPr>
          <a:xfrm>
            <a:off x="0" y="6366076"/>
            <a:ext cx="12192000" cy="491924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itle 16">
            <a:extLst>
              <a:ext uri="{FF2B5EF4-FFF2-40B4-BE49-F238E27FC236}">
                <a16:creationId xmlns:a16="http://schemas.microsoft.com/office/drawing/2014/main" id="{5EA6C43A-AAAD-D542-B62D-1A8DF94A87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9091" y="1388774"/>
            <a:ext cx="4782113" cy="2407049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Date Placeholder 3">
            <a:extLst>
              <a:ext uri="{FF2B5EF4-FFF2-40B4-BE49-F238E27FC236}">
                <a16:creationId xmlns:a16="http://schemas.microsoft.com/office/drawing/2014/main" id="{F0009346-75F3-6B41-A8A9-E345710F4E5A}"/>
              </a:ext>
            </a:extLst>
          </p:cNvPr>
          <p:cNvSpPr txBox="1">
            <a:spLocks/>
          </p:cNvSpPr>
          <p:nvPr userDrawn="1"/>
        </p:nvSpPr>
        <p:spPr>
          <a:xfrm>
            <a:off x="838200" y="639647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1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BC08E6E8-0ABA-494F-AE0A-A102302040FA}" type="datetime4">
              <a:rPr lang="en-US" smtClean="0">
                <a:solidFill>
                  <a:schemeClr val="accent1"/>
                </a:solidFill>
              </a:rPr>
              <a:pPr/>
              <a:t>September 17, 2024</a:t>
            </a:fld>
            <a:endParaRPr lang="en-US" dirty="0">
              <a:solidFill>
                <a:schemeClr val="accent1"/>
              </a:solidFill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00785FA9-A988-384D-9C42-9BD541F2A744}"/>
              </a:ext>
            </a:extLst>
          </p:cNvPr>
          <p:cNvSpPr txBox="1"/>
          <p:nvPr userDrawn="1"/>
        </p:nvSpPr>
        <p:spPr>
          <a:xfrm>
            <a:off x="6383078" y="6459361"/>
            <a:ext cx="510894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000">
                <a:solidFill>
                  <a:schemeClr val="accent1"/>
                </a:solidFill>
                <a:ea typeface="Tahoma" panose="020B0604030504040204" pitchFamily="34" charset="0"/>
                <a:cs typeface="Arial" panose="020B0604020202020204" pitchFamily="34" charset="0"/>
              </a:rPr>
              <a:t>State of Rhode Island • Department of Administration Office of Employee Benefits</a:t>
            </a:r>
          </a:p>
        </p:txBody>
      </p:sp>
    </p:spTree>
    <p:extLst>
      <p:ext uri="{BB962C8B-B14F-4D97-AF65-F5344CB8AC3E}">
        <p14:creationId xmlns:p14="http://schemas.microsoft.com/office/powerpoint/2010/main" val="27717066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Section Header 3: Dark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0AEDC4C-F2F8-63E6-353F-165A29755F9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180"/>
          <a:stretch/>
        </p:blipFill>
        <p:spPr>
          <a:xfrm>
            <a:off x="5829347" y="0"/>
            <a:ext cx="6374005" cy="6366076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A9973D85-42BA-CE40-E5F4-6882FF9C4C08}"/>
              </a:ext>
            </a:extLst>
          </p:cNvPr>
          <p:cNvSpPr/>
          <p:nvPr userDrawn="1"/>
        </p:nvSpPr>
        <p:spPr>
          <a:xfrm>
            <a:off x="0" y="6366076"/>
            <a:ext cx="12192000" cy="491924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itle 16">
            <a:extLst>
              <a:ext uri="{FF2B5EF4-FFF2-40B4-BE49-F238E27FC236}">
                <a16:creationId xmlns:a16="http://schemas.microsoft.com/office/drawing/2014/main" id="{5EA6C43A-AAAD-D542-B62D-1A8DF94A87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9091" y="1388774"/>
            <a:ext cx="4782113" cy="2407049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Date Placeholder 3">
            <a:extLst>
              <a:ext uri="{FF2B5EF4-FFF2-40B4-BE49-F238E27FC236}">
                <a16:creationId xmlns:a16="http://schemas.microsoft.com/office/drawing/2014/main" id="{F0009346-75F3-6B41-A8A9-E345710F4E5A}"/>
              </a:ext>
            </a:extLst>
          </p:cNvPr>
          <p:cNvSpPr txBox="1">
            <a:spLocks/>
          </p:cNvSpPr>
          <p:nvPr userDrawn="1"/>
        </p:nvSpPr>
        <p:spPr>
          <a:xfrm>
            <a:off x="838200" y="639647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1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BC08E6E8-0ABA-494F-AE0A-A102302040FA}" type="datetime4">
              <a:rPr lang="en-US" smtClean="0">
                <a:solidFill>
                  <a:schemeClr val="accent1"/>
                </a:solidFill>
              </a:rPr>
              <a:pPr/>
              <a:t>September 17, 2024</a:t>
            </a:fld>
            <a:endParaRPr lang="en-US" dirty="0">
              <a:solidFill>
                <a:schemeClr val="accent1"/>
              </a:solidFill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00785FA9-A988-384D-9C42-9BD541F2A744}"/>
              </a:ext>
            </a:extLst>
          </p:cNvPr>
          <p:cNvSpPr txBox="1"/>
          <p:nvPr userDrawn="1"/>
        </p:nvSpPr>
        <p:spPr>
          <a:xfrm>
            <a:off x="6383078" y="6459361"/>
            <a:ext cx="510894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000">
                <a:solidFill>
                  <a:schemeClr val="accent1"/>
                </a:solidFill>
                <a:ea typeface="Tahoma" panose="020B0604030504040204" pitchFamily="34" charset="0"/>
                <a:cs typeface="Arial" panose="020B0604020202020204" pitchFamily="34" charset="0"/>
              </a:rPr>
              <a:t>State of Rhode Island • Department of Administration Office of Employee Benefits</a:t>
            </a:r>
          </a:p>
        </p:txBody>
      </p:sp>
    </p:spTree>
    <p:extLst>
      <p:ext uri="{BB962C8B-B14F-4D97-AF65-F5344CB8AC3E}">
        <p14:creationId xmlns:p14="http://schemas.microsoft.com/office/powerpoint/2010/main" val="34075230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Section Header 3: L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6D53C819-24EF-189D-0C96-CB052153DB6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180"/>
          <a:stretch/>
        </p:blipFill>
        <p:spPr>
          <a:xfrm>
            <a:off x="5829347" y="0"/>
            <a:ext cx="6374005" cy="6366076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A9973D85-42BA-CE40-E5F4-6882FF9C4C08}"/>
              </a:ext>
            </a:extLst>
          </p:cNvPr>
          <p:cNvSpPr/>
          <p:nvPr userDrawn="1"/>
        </p:nvSpPr>
        <p:spPr>
          <a:xfrm>
            <a:off x="0" y="6366076"/>
            <a:ext cx="12192000" cy="491924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itle 16">
            <a:extLst>
              <a:ext uri="{FF2B5EF4-FFF2-40B4-BE49-F238E27FC236}">
                <a16:creationId xmlns:a16="http://schemas.microsoft.com/office/drawing/2014/main" id="{5EA6C43A-AAAD-D542-B62D-1A8DF94A87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9091" y="1388774"/>
            <a:ext cx="4782113" cy="2407049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Date Placeholder 3">
            <a:extLst>
              <a:ext uri="{FF2B5EF4-FFF2-40B4-BE49-F238E27FC236}">
                <a16:creationId xmlns:a16="http://schemas.microsoft.com/office/drawing/2014/main" id="{F0009346-75F3-6B41-A8A9-E345710F4E5A}"/>
              </a:ext>
            </a:extLst>
          </p:cNvPr>
          <p:cNvSpPr txBox="1">
            <a:spLocks/>
          </p:cNvSpPr>
          <p:nvPr userDrawn="1"/>
        </p:nvSpPr>
        <p:spPr>
          <a:xfrm>
            <a:off x="838200" y="639647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1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BC08E6E8-0ABA-494F-AE0A-A102302040FA}" type="datetime4">
              <a:rPr lang="en-US" smtClean="0">
                <a:solidFill>
                  <a:schemeClr val="accent1"/>
                </a:solidFill>
              </a:rPr>
              <a:pPr/>
              <a:t>September 17, 2024</a:t>
            </a:fld>
            <a:endParaRPr lang="en-US" dirty="0">
              <a:solidFill>
                <a:schemeClr val="accent1"/>
              </a:solidFill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00785FA9-A988-384D-9C42-9BD541F2A744}"/>
              </a:ext>
            </a:extLst>
          </p:cNvPr>
          <p:cNvSpPr txBox="1"/>
          <p:nvPr userDrawn="1"/>
        </p:nvSpPr>
        <p:spPr>
          <a:xfrm>
            <a:off x="6383078" y="6459361"/>
            <a:ext cx="510894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000">
                <a:solidFill>
                  <a:schemeClr val="accent1"/>
                </a:solidFill>
                <a:ea typeface="Tahoma" panose="020B0604030504040204" pitchFamily="34" charset="0"/>
                <a:cs typeface="Arial" panose="020B0604020202020204" pitchFamily="34" charset="0"/>
              </a:rPr>
              <a:t>State of Rhode Island • Department of Administration Office of Employee Benefits</a:t>
            </a:r>
          </a:p>
        </p:txBody>
      </p:sp>
    </p:spTree>
    <p:extLst>
      <p:ext uri="{BB962C8B-B14F-4D97-AF65-F5344CB8AC3E}">
        <p14:creationId xmlns:p14="http://schemas.microsoft.com/office/powerpoint/2010/main" val="24287522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445937E0-517E-624A-A472-C03973DD0A31}"/>
              </a:ext>
            </a:extLst>
          </p:cNvPr>
          <p:cNvSpPr/>
          <p:nvPr userDrawn="1"/>
        </p:nvSpPr>
        <p:spPr>
          <a:xfrm>
            <a:off x="0" y="6366076"/>
            <a:ext cx="12192000" cy="4919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10949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9647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bg1"/>
                </a:solidFill>
              </a:defRPr>
            </a:lvl1pPr>
          </a:lstStyle>
          <a:p>
            <a:fld id="{FA0BD865-31D6-4647-9F39-979664D2508E}" type="datetime4">
              <a:rPr lang="en-US" smtClean="0"/>
              <a:t>September 17, 2024</a:t>
            </a:fld>
            <a:endParaRPr 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E0EF0D19-4F7F-FA42-BDEA-5924F5386A38}"/>
              </a:ext>
            </a:extLst>
          </p:cNvPr>
          <p:cNvSpPr txBox="1"/>
          <p:nvPr userDrawn="1"/>
        </p:nvSpPr>
        <p:spPr>
          <a:xfrm>
            <a:off x="6383078" y="6459361"/>
            <a:ext cx="510894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000">
                <a:solidFill>
                  <a:schemeClr val="bg1"/>
                </a:solidFill>
                <a:ea typeface="Tahoma" panose="020B0604030504040204" pitchFamily="34" charset="0"/>
                <a:cs typeface="Arial" panose="020B0604020202020204" pitchFamily="34" charset="0"/>
              </a:rPr>
              <a:t>State of Rhode Island • Department of Administration Office of Employee Benefits</a:t>
            </a:r>
          </a:p>
        </p:txBody>
      </p:sp>
    </p:spTree>
    <p:extLst>
      <p:ext uri="{BB962C8B-B14F-4D97-AF65-F5344CB8AC3E}">
        <p14:creationId xmlns:p14="http://schemas.microsoft.com/office/powerpoint/2010/main" val="34475514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76" r:id="rId2"/>
    <p:sldLayoutId id="2147483662" r:id="rId3"/>
    <p:sldLayoutId id="2147483677" r:id="rId4"/>
    <p:sldLayoutId id="2147483663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  <p:sldLayoutId id="2147483686" r:id="rId14"/>
    <p:sldLayoutId id="2147483687" r:id="rId15"/>
    <p:sldLayoutId id="2147483664" r:id="rId16"/>
    <p:sldLayoutId id="2147483665" r:id="rId17"/>
    <p:sldLayoutId id="2147483666" r:id="rId18"/>
    <p:sldLayoutId id="2147483667" r:id="rId19"/>
    <p:sldLayoutId id="2147483668" r:id="rId20"/>
    <p:sldLayoutId id="2147483669" r:id="rId21"/>
    <p:sldLayoutId id="2147483670" r:id="rId22"/>
    <p:sldLayoutId id="2147483671" r:id="rId23"/>
  </p:sldLayoutIdLst>
  <p:hf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i="0" kern="1200" baseline="0">
          <a:solidFill>
            <a:schemeClr val="accent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000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4176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5" Type="http://schemas.openxmlformats.org/officeDocument/2006/relationships/image" Target="../media/image10.png"/><Relationship Id="rId4" Type="http://schemas.openxmlformats.org/officeDocument/2006/relationships/notesSlide" Target="../notesSlides/notesSlide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digital.fidelity.com/prgw/digital/wos/Appointments?planSponsorId=237225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8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fidelity.com/learning-center/smart-money/how-to-budget" TargetMode="External"/><Relationship Id="rId13" Type="http://schemas.openxmlformats.org/officeDocument/2006/relationships/hyperlink" Target="https://workplaceservices.fidelity.com/static/common/html/Calculators/457/457salarydeferralpage1.html" TargetMode="External"/><Relationship Id="rId18" Type="http://schemas.microsoft.com/office/2007/relationships/hdphoto" Target="../media/hdphoto3.wdp"/><Relationship Id="rId26" Type="http://schemas.openxmlformats.org/officeDocument/2006/relationships/hyperlink" Target="https://digital.fidelity.com/prgw/digital/wos/one-on-one?planSponsorId=237225" TargetMode="External"/><Relationship Id="rId3" Type="http://schemas.openxmlformats.org/officeDocument/2006/relationships/hyperlink" Target="https://netbenefits.fidelity.com/ondemandmeetings" TargetMode="External"/><Relationship Id="rId21" Type="http://schemas.openxmlformats.org/officeDocument/2006/relationships/image" Target="../media/image15.png"/><Relationship Id="rId7" Type="http://schemas.openxmlformats.org/officeDocument/2006/relationships/hyperlink" Target="http://www.fidelity.com/StudentDebt" TargetMode="External"/><Relationship Id="rId12" Type="http://schemas.openxmlformats.org/officeDocument/2006/relationships/hyperlink" Target="https://communications.fidelity.com/wi/2015/savingsandspendingcheckup/" TargetMode="External"/><Relationship Id="rId17" Type="http://schemas.openxmlformats.org/officeDocument/2006/relationships/image" Target="../media/image13.png"/><Relationship Id="rId25" Type="http://schemas.openxmlformats.org/officeDocument/2006/relationships/image" Target="../media/image18.jpeg"/><Relationship Id="rId2" Type="http://schemas.openxmlformats.org/officeDocument/2006/relationships/hyperlink" Target="http://www.netbenefits.fidelity.com/livewebmeetings" TargetMode="External"/><Relationship Id="rId16" Type="http://schemas.microsoft.com/office/2007/relationships/hdphoto" Target="../media/hdphoto2.wdp"/><Relationship Id="rId20" Type="http://schemas.openxmlformats.org/officeDocument/2006/relationships/hyperlink" Target="https://apps.apple.com/us/app/netbenefits/id640179084" TargetMode="External"/><Relationship Id="rId1" Type="http://schemas.openxmlformats.org/officeDocument/2006/relationships/slideLayout" Target="../slideLayouts/slideLayout3.xml"/><Relationship Id="rId6" Type="http://schemas.openxmlformats.org/officeDocument/2006/relationships/hyperlink" Target="http://www.netbenefits.com/financialwellness" TargetMode="External"/><Relationship Id="rId11" Type="http://schemas.openxmlformats.org/officeDocument/2006/relationships/hyperlink" Target="https://communications.fidelity.com/wi/powerofsmallamounts/#/start" TargetMode="External"/><Relationship Id="rId24" Type="http://schemas.openxmlformats.org/officeDocument/2006/relationships/image" Target="../media/image17.png"/><Relationship Id="rId5" Type="http://schemas.microsoft.com/office/2007/relationships/hdphoto" Target="../media/hdphoto1.wdp"/><Relationship Id="rId15" Type="http://schemas.openxmlformats.org/officeDocument/2006/relationships/image" Target="../media/image12.png"/><Relationship Id="rId23" Type="http://schemas.openxmlformats.org/officeDocument/2006/relationships/image" Target="../media/image16.png"/><Relationship Id="rId10" Type="http://schemas.openxmlformats.org/officeDocument/2006/relationships/hyperlink" Target="https://players.brightcove.net/5790302509001/lOaFdNIMj_default/index.html?videoId=6311570598112" TargetMode="External"/><Relationship Id="rId19" Type="http://schemas.openxmlformats.org/officeDocument/2006/relationships/image" Target="../media/image14.png"/><Relationship Id="rId4" Type="http://schemas.openxmlformats.org/officeDocument/2006/relationships/image" Target="../media/image11.png"/><Relationship Id="rId9" Type="http://schemas.openxmlformats.org/officeDocument/2006/relationships/hyperlink" Target="https://www.fidelity.com/learning-center/personal-finance/pay-down-debt-vs-invest" TargetMode="External"/><Relationship Id="rId14" Type="http://schemas.openxmlformats.org/officeDocument/2006/relationships/hyperlink" Target="https://digital.fidelity.com/stgw/digital/planning/retirement/retirement-income-calculator/?ccsource=dw_nb_fid_RICNBPub_42024" TargetMode="External"/><Relationship Id="rId22" Type="http://schemas.openxmlformats.org/officeDocument/2006/relationships/hyperlink" Target="https://play.google.com/store/apps/details?id=com.fidelity.wi.activity&amp;hl=en_US&amp;gl=US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digital.fidelity.com/prgw/digital/wos/Appointments?planSponsorId=237225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8.xml"/><Relationship Id="rId4" Type="http://schemas.openxmlformats.org/officeDocument/2006/relationships/hyperlink" Target="https://nb.fidelity.com/public/nbpreloginnav/sori/microsite/#/tem/home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4A91E6FB-3920-914B-A8A2-03CC535D3E3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Fidelity Investments</a:t>
            </a:r>
          </a:p>
        </p:txBody>
      </p:sp>
      <p:sp>
        <p:nvSpPr>
          <p:cNvPr id="6" name="Subtitle 5">
            <a:extLst>
              <a:ext uri="{FF2B5EF4-FFF2-40B4-BE49-F238E27FC236}">
                <a16:creationId xmlns:a16="http://schemas.microsoft.com/office/drawing/2014/main" id="{2F396FAF-0A92-5E42-B35F-72543D845CE0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Virtual Benefits Fair</a:t>
            </a:r>
          </a:p>
        </p:txBody>
      </p:sp>
    </p:spTree>
    <p:extLst>
      <p:ext uri="{BB962C8B-B14F-4D97-AF65-F5344CB8AC3E}">
        <p14:creationId xmlns:p14="http://schemas.microsoft.com/office/powerpoint/2010/main" val="220893672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CBB7AD7-0516-0247-BC07-F01EF9A1A6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1CBABD-B3FE-8841-89D3-2E64ABC45F16}" type="datetime4">
              <a:rPr lang="en-US" smtClean="0"/>
              <a:t>September 17, 2024</a:t>
            </a:fld>
            <a:endParaRPr lang="en-US" dirty="0"/>
          </a:p>
        </p:txBody>
      </p:sp>
      <p:pic>
        <p:nvPicPr>
          <p:cNvPr id="18" name="2022VBFforWITEM">
            <a:hlinkClick r:id="" action="ppaction://media"/>
            <a:extLst>
              <a:ext uri="{FF2B5EF4-FFF2-40B4-BE49-F238E27FC236}">
                <a16:creationId xmlns:a16="http://schemas.microsoft.com/office/drawing/2014/main" id="{B822236B-DBD0-7C5C-AAE6-B93FBA216E03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942592" y="507492"/>
            <a:ext cx="8306816" cy="4672584"/>
          </a:xfrm>
          <a:prstGeom prst="rect">
            <a:avLst/>
          </a:prstGeom>
        </p:spPr>
      </p:pic>
      <p:grpSp>
        <p:nvGrpSpPr>
          <p:cNvPr id="26" name="Group 25">
            <a:extLst>
              <a:ext uri="{FF2B5EF4-FFF2-40B4-BE49-F238E27FC236}">
                <a16:creationId xmlns:a16="http://schemas.microsoft.com/office/drawing/2014/main" id="{C9FD31ED-129A-DD69-3D0A-4CF6A02673C8}"/>
              </a:ext>
            </a:extLst>
          </p:cNvPr>
          <p:cNvGrpSpPr/>
          <p:nvPr/>
        </p:nvGrpSpPr>
        <p:grpSpPr>
          <a:xfrm>
            <a:off x="4404693" y="5420653"/>
            <a:ext cx="3382613" cy="541337"/>
            <a:chOff x="3879406" y="5334650"/>
            <a:chExt cx="3851338" cy="541337"/>
          </a:xfrm>
        </p:grpSpPr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35F209E4-CC10-8120-AFA6-08CE70C7C679}"/>
                </a:ext>
              </a:extLst>
            </p:cNvPr>
            <p:cNvSpPr txBox="1"/>
            <p:nvPr/>
          </p:nvSpPr>
          <p:spPr>
            <a:xfrm>
              <a:off x="4589272" y="5420653"/>
              <a:ext cx="3141472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/>
                <a:t>Click play to watch the video</a:t>
              </a:r>
            </a:p>
          </p:txBody>
        </p:sp>
        <p:grpSp>
          <p:nvGrpSpPr>
            <p:cNvPr id="22" name="Group 21">
              <a:extLst>
                <a:ext uri="{FF2B5EF4-FFF2-40B4-BE49-F238E27FC236}">
                  <a16:creationId xmlns:a16="http://schemas.microsoft.com/office/drawing/2014/main" id="{45CFEBB5-199B-3255-BD03-D7DB26D79B50}"/>
                </a:ext>
              </a:extLst>
            </p:cNvPr>
            <p:cNvGrpSpPr/>
            <p:nvPr/>
          </p:nvGrpSpPr>
          <p:grpSpPr>
            <a:xfrm>
              <a:off x="3879406" y="5334650"/>
              <a:ext cx="576263" cy="541337"/>
              <a:chOff x="9850438" y="4033838"/>
              <a:chExt cx="576263" cy="541337"/>
            </a:xfrm>
          </p:grpSpPr>
          <p:sp>
            <p:nvSpPr>
              <p:cNvPr id="23" name="Freeform 55">
                <a:extLst>
                  <a:ext uri="{FF2B5EF4-FFF2-40B4-BE49-F238E27FC236}">
                    <a16:creationId xmlns:a16="http://schemas.microsoft.com/office/drawing/2014/main" id="{63557DE3-8387-3BF4-43F6-3C98F82FD269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9850438" y="4208463"/>
                <a:ext cx="576263" cy="366712"/>
              </a:xfrm>
              <a:custGeom>
                <a:avLst/>
                <a:gdLst>
                  <a:gd name="T0" fmla="*/ 0 w 240"/>
                  <a:gd name="T1" fmla="*/ 134 h 152"/>
                  <a:gd name="T2" fmla="*/ 19 w 240"/>
                  <a:gd name="T3" fmla="*/ 152 h 152"/>
                  <a:gd name="T4" fmla="*/ 222 w 240"/>
                  <a:gd name="T5" fmla="*/ 152 h 152"/>
                  <a:gd name="T6" fmla="*/ 240 w 240"/>
                  <a:gd name="T7" fmla="*/ 134 h 152"/>
                  <a:gd name="T8" fmla="*/ 240 w 240"/>
                  <a:gd name="T9" fmla="*/ 0 h 152"/>
                  <a:gd name="T10" fmla="*/ 0 w 240"/>
                  <a:gd name="T11" fmla="*/ 0 h 152"/>
                  <a:gd name="T12" fmla="*/ 0 w 240"/>
                  <a:gd name="T13" fmla="*/ 134 h 152"/>
                  <a:gd name="T14" fmla="*/ 8 w 240"/>
                  <a:gd name="T15" fmla="*/ 8 h 152"/>
                  <a:gd name="T16" fmla="*/ 232 w 240"/>
                  <a:gd name="T17" fmla="*/ 8 h 152"/>
                  <a:gd name="T18" fmla="*/ 232 w 240"/>
                  <a:gd name="T19" fmla="*/ 134 h 152"/>
                  <a:gd name="T20" fmla="*/ 222 w 240"/>
                  <a:gd name="T21" fmla="*/ 144 h 152"/>
                  <a:gd name="T22" fmla="*/ 19 w 240"/>
                  <a:gd name="T23" fmla="*/ 144 h 152"/>
                  <a:gd name="T24" fmla="*/ 8 w 240"/>
                  <a:gd name="T25" fmla="*/ 134 h 152"/>
                  <a:gd name="T26" fmla="*/ 8 w 240"/>
                  <a:gd name="T27" fmla="*/ 8 h 1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240" h="152">
                    <a:moveTo>
                      <a:pt x="0" y="134"/>
                    </a:moveTo>
                    <a:cubicBezTo>
                      <a:pt x="0" y="144"/>
                      <a:pt x="8" y="152"/>
                      <a:pt x="19" y="152"/>
                    </a:cubicBezTo>
                    <a:cubicBezTo>
                      <a:pt x="222" y="152"/>
                      <a:pt x="222" y="152"/>
                      <a:pt x="222" y="152"/>
                    </a:cubicBezTo>
                    <a:cubicBezTo>
                      <a:pt x="232" y="152"/>
                      <a:pt x="240" y="144"/>
                      <a:pt x="240" y="134"/>
                    </a:cubicBezTo>
                    <a:cubicBezTo>
                      <a:pt x="240" y="0"/>
                      <a:pt x="240" y="0"/>
                      <a:pt x="240" y="0"/>
                    </a:cubicBezTo>
                    <a:cubicBezTo>
                      <a:pt x="0" y="0"/>
                      <a:pt x="0" y="0"/>
                      <a:pt x="0" y="0"/>
                    </a:cubicBezTo>
                    <a:lnTo>
                      <a:pt x="0" y="134"/>
                    </a:lnTo>
                    <a:close/>
                    <a:moveTo>
                      <a:pt x="8" y="8"/>
                    </a:moveTo>
                    <a:cubicBezTo>
                      <a:pt x="232" y="8"/>
                      <a:pt x="232" y="8"/>
                      <a:pt x="232" y="8"/>
                    </a:cubicBezTo>
                    <a:cubicBezTo>
                      <a:pt x="232" y="134"/>
                      <a:pt x="232" y="134"/>
                      <a:pt x="232" y="134"/>
                    </a:cubicBezTo>
                    <a:cubicBezTo>
                      <a:pt x="232" y="139"/>
                      <a:pt x="227" y="144"/>
                      <a:pt x="222" y="144"/>
                    </a:cubicBezTo>
                    <a:cubicBezTo>
                      <a:pt x="19" y="144"/>
                      <a:pt x="19" y="144"/>
                      <a:pt x="19" y="144"/>
                    </a:cubicBezTo>
                    <a:cubicBezTo>
                      <a:pt x="13" y="144"/>
                      <a:pt x="8" y="139"/>
                      <a:pt x="8" y="134"/>
                    </a:cubicBezTo>
                    <a:lnTo>
                      <a:pt x="8" y="8"/>
                    </a:lnTo>
                    <a:close/>
                  </a:path>
                </a:pathLst>
              </a:custGeom>
              <a:solidFill>
                <a:srgbClr val="231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4" name="Freeform 56">
                <a:extLst>
                  <a:ext uri="{FF2B5EF4-FFF2-40B4-BE49-F238E27FC236}">
                    <a16:creationId xmlns:a16="http://schemas.microsoft.com/office/drawing/2014/main" id="{67A01B13-AAB8-AE9E-CFAC-3065C2ED8FFA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0042525" y="4287838"/>
                <a:ext cx="214313" cy="214312"/>
              </a:xfrm>
              <a:custGeom>
                <a:avLst/>
                <a:gdLst>
                  <a:gd name="T0" fmla="*/ 2 w 89"/>
                  <a:gd name="T1" fmla="*/ 88 h 89"/>
                  <a:gd name="T2" fmla="*/ 4 w 89"/>
                  <a:gd name="T3" fmla="*/ 89 h 89"/>
                  <a:gd name="T4" fmla="*/ 6 w 89"/>
                  <a:gd name="T5" fmla="*/ 88 h 89"/>
                  <a:gd name="T6" fmla="*/ 87 w 89"/>
                  <a:gd name="T7" fmla="*/ 48 h 89"/>
                  <a:gd name="T8" fmla="*/ 89 w 89"/>
                  <a:gd name="T9" fmla="*/ 44 h 89"/>
                  <a:gd name="T10" fmla="*/ 87 w 89"/>
                  <a:gd name="T11" fmla="*/ 41 h 89"/>
                  <a:gd name="T12" fmla="*/ 6 w 89"/>
                  <a:gd name="T13" fmla="*/ 0 h 89"/>
                  <a:gd name="T14" fmla="*/ 2 w 89"/>
                  <a:gd name="T15" fmla="*/ 0 h 89"/>
                  <a:gd name="T16" fmla="*/ 0 w 89"/>
                  <a:gd name="T17" fmla="*/ 4 h 89"/>
                  <a:gd name="T18" fmla="*/ 0 w 89"/>
                  <a:gd name="T19" fmla="*/ 85 h 89"/>
                  <a:gd name="T20" fmla="*/ 2 w 89"/>
                  <a:gd name="T21" fmla="*/ 88 h 89"/>
                  <a:gd name="T22" fmla="*/ 8 w 89"/>
                  <a:gd name="T23" fmla="*/ 10 h 89"/>
                  <a:gd name="T24" fmla="*/ 76 w 89"/>
                  <a:gd name="T25" fmla="*/ 44 h 89"/>
                  <a:gd name="T26" fmla="*/ 8 w 89"/>
                  <a:gd name="T27" fmla="*/ 78 h 89"/>
                  <a:gd name="T28" fmla="*/ 8 w 89"/>
                  <a:gd name="T29" fmla="*/ 10 h 8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89" h="89">
                    <a:moveTo>
                      <a:pt x="2" y="88"/>
                    </a:moveTo>
                    <a:cubicBezTo>
                      <a:pt x="3" y="88"/>
                      <a:pt x="3" y="89"/>
                      <a:pt x="4" y="89"/>
                    </a:cubicBezTo>
                    <a:cubicBezTo>
                      <a:pt x="5" y="89"/>
                      <a:pt x="5" y="88"/>
                      <a:pt x="6" y="88"/>
                    </a:cubicBezTo>
                    <a:cubicBezTo>
                      <a:pt x="87" y="48"/>
                      <a:pt x="87" y="48"/>
                      <a:pt x="87" y="48"/>
                    </a:cubicBezTo>
                    <a:cubicBezTo>
                      <a:pt x="89" y="47"/>
                      <a:pt x="89" y="46"/>
                      <a:pt x="89" y="44"/>
                    </a:cubicBezTo>
                    <a:cubicBezTo>
                      <a:pt x="89" y="43"/>
                      <a:pt x="89" y="41"/>
                      <a:pt x="87" y="41"/>
                    </a:cubicBezTo>
                    <a:cubicBezTo>
                      <a:pt x="6" y="0"/>
                      <a:pt x="6" y="0"/>
                      <a:pt x="6" y="0"/>
                    </a:cubicBezTo>
                    <a:cubicBezTo>
                      <a:pt x="5" y="0"/>
                      <a:pt x="3" y="0"/>
                      <a:pt x="2" y="0"/>
                    </a:cubicBezTo>
                    <a:cubicBezTo>
                      <a:pt x="1" y="1"/>
                      <a:pt x="0" y="2"/>
                      <a:pt x="0" y="4"/>
                    </a:cubicBezTo>
                    <a:cubicBezTo>
                      <a:pt x="0" y="85"/>
                      <a:pt x="0" y="85"/>
                      <a:pt x="0" y="85"/>
                    </a:cubicBezTo>
                    <a:cubicBezTo>
                      <a:pt x="0" y="86"/>
                      <a:pt x="1" y="87"/>
                      <a:pt x="2" y="88"/>
                    </a:cubicBezTo>
                    <a:close/>
                    <a:moveTo>
                      <a:pt x="8" y="10"/>
                    </a:moveTo>
                    <a:cubicBezTo>
                      <a:pt x="76" y="44"/>
                      <a:pt x="76" y="44"/>
                      <a:pt x="76" y="44"/>
                    </a:cubicBezTo>
                    <a:cubicBezTo>
                      <a:pt x="8" y="78"/>
                      <a:pt x="8" y="78"/>
                      <a:pt x="8" y="78"/>
                    </a:cubicBezTo>
                    <a:lnTo>
                      <a:pt x="8" y="10"/>
                    </a:lnTo>
                    <a:close/>
                  </a:path>
                </a:pathLst>
              </a:custGeom>
              <a:solidFill>
                <a:srgbClr val="231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5" name="Freeform 57">
                <a:extLst>
                  <a:ext uri="{FF2B5EF4-FFF2-40B4-BE49-F238E27FC236}">
                    <a16:creationId xmlns:a16="http://schemas.microsoft.com/office/drawing/2014/main" id="{C914084F-1567-EC21-31B4-D76B415C0618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9850438" y="4033838"/>
                <a:ext cx="576263" cy="155575"/>
              </a:xfrm>
              <a:custGeom>
                <a:avLst/>
                <a:gdLst>
                  <a:gd name="T0" fmla="*/ 226 w 240"/>
                  <a:gd name="T1" fmla="*/ 0 h 64"/>
                  <a:gd name="T2" fmla="*/ 14 w 240"/>
                  <a:gd name="T3" fmla="*/ 0 h 64"/>
                  <a:gd name="T4" fmla="*/ 0 w 240"/>
                  <a:gd name="T5" fmla="*/ 18 h 64"/>
                  <a:gd name="T6" fmla="*/ 0 w 240"/>
                  <a:gd name="T7" fmla="*/ 64 h 64"/>
                  <a:gd name="T8" fmla="*/ 240 w 240"/>
                  <a:gd name="T9" fmla="*/ 64 h 64"/>
                  <a:gd name="T10" fmla="*/ 240 w 240"/>
                  <a:gd name="T11" fmla="*/ 18 h 64"/>
                  <a:gd name="T12" fmla="*/ 226 w 240"/>
                  <a:gd name="T13" fmla="*/ 0 h 64"/>
                  <a:gd name="T14" fmla="*/ 232 w 240"/>
                  <a:gd name="T15" fmla="*/ 15 h 64"/>
                  <a:gd name="T16" fmla="*/ 194 w 240"/>
                  <a:gd name="T17" fmla="*/ 56 h 64"/>
                  <a:gd name="T18" fmla="*/ 165 w 240"/>
                  <a:gd name="T19" fmla="*/ 56 h 64"/>
                  <a:gd name="T20" fmla="*/ 210 w 240"/>
                  <a:gd name="T21" fmla="*/ 8 h 64"/>
                  <a:gd name="T22" fmla="*/ 226 w 240"/>
                  <a:gd name="T23" fmla="*/ 8 h 64"/>
                  <a:gd name="T24" fmla="*/ 232 w 240"/>
                  <a:gd name="T25" fmla="*/ 15 h 64"/>
                  <a:gd name="T26" fmla="*/ 126 w 240"/>
                  <a:gd name="T27" fmla="*/ 8 h 64"/>
                  <a:gd name="T28" fmla="*/ 159 w 240"/>
                  <a:gd name="T29" fmla="*/ 8 h 64"/>
                  <a:gd name="T30" fmla="*/ 114 w 240"/>
                  <a:gd name="T31" fmla="*/ 56 h 64"/>
                  <a:gd name="T32" fmla="*/ 81 w 240"/>
                  <a:gd name="T33" fmla="*/ 56 h 64"/>
                  <a:gd name="T34" fmla="*/ 126 w 240"/>
                  <a:gd name="T35" fmla="*/ 8 h 64"/>
                  <a:gd name="T36" fmla="*/ 70 w 240"/>
                  <a:gd name="T37" fmla="*/ 56 h 64"/>
                  <a:gd name="T38" fmla="*/ 41 w 240"/>
                  <a:gd name="T39" fmla="*/ 56 h 64"/>
                  <a:gd name="T40" fmla="*/ 86 w 240"/>
                  <a:gd name="T41" fmla="*/ 8 h 64"/>
                  <a:gd name="T42" fmla="*/ 115 w 240"/>
                  <a:gd name="T43" fmla="*/ 8 h 64"/>
                  <a:gd name="T44" fmla="*/ 70 w 240"/>
                  <a:gd name="T45" fmla="*/ 56 h 64"/>
                  <a:gd name="T46" fmla="*/ 170 w 240"/>
                  <a:gd name="T47" fmla="*/ 8 h 64"/>
                  <a:gd name="T48" fmla="*/ 199 w 240"/>
                  <a:gd name="T49" fmla="*/ 8 h 64"/>
                  <a:gd name="T50" fmla="*/ 154 w 240"/>
                  <a:gd name="T51" fmla="*/ 56 h 64"/>
                  <a:gd name="T52" fmla="*/ 125 w 240"/>
                  <a:gd name="T53" fmla="*/ 56 h 64"/>
                  <a:gd name="T54" fmla="*/ 170 w 240"/>
                  <a:gd name="T55" fmla="*/ 8 h 64"/>
                  <a:gd name="T56" fmla="*/ 14 w 240"/>
                  <a:gd name="T57" fmla="*/ 8 h 64"/>
                  <a:gd name="T58" fmla="*/ 35 w 240"/>
                  <a:gd name="T59" fmla="*/ 8 h 64"/>
                  <a:gd name="T60" fmla="*/ 8 w 240"/>
                  <a:gd name="T61" fmla="*/ 38 h 64"/>
                  <a:gd name="T62" fmla="*/ 8 w 240"/>
                  <a:gd name="T63" fmla="*/ 18 h 64"/>
                  <a:gd name="T64" fmla="*/ 14 w 240"/>
                  <a:gd name="T65" fmla="*/ 8 h 64"/>
                  <a:gd name="T66" fmla="*/ 8 w 240"/>
                  <a:gd name="T67" fmla="*/ 50 h 64"/>
                  <a:gd name="T68" fmla="*/ 46 w 240"/>
                  <a:gd name="T69" fmla="*/ 8 h 64"/>
                  <a:gd name="T70" fmla="*/ 75 w 240"/>
                  <a:gd name="T71" fmla="*/ 8 h 64"/>
                  <a:gd name="T72" fmla="*/ 30 w 240"/>
                  <a:gd name="T73" fmla="*/ 56 h 64"/>
                  <a:gd name="T74" fmla="*/ 8 w 240"/>
                  <a:gd name="T75" fmla="*/ 56 h 64"/>
                  <a:gd name="T76" fmla="*/ 8 w 240"/>
                  <a:gd name="T77" fmla="*/ 50 h 64"/>
                  <a:gd name="T78" fmla="*/ 205 w 240"/>
                  <a:gd name="T79" fmla="*/ 56 h 64"/>
                  <a:gd name="T80" fmla="*/ 232 w 240"/>
                  <a:gd name="T81" fmla="*/ 26 h 64"/>
                  <a:gd name="T82" fmla="*/ 232 w 240"/>
                  <a:gd name="T83" fmla="*/ 56 h 64"/>
                  <a:gd name="T84" fmla="*/ 205 w 240"/>
                  <a:gd name="T85" fmla="*/ 56 h 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240" h="64">
                    <a:moveTo>
                      <a:pt x="226" y="0"/>
                    </a:moveTo>
                    <a:cubicBezTo>
                      <a:pt x="14" y="0"/>
                      <a:pt x="14" y="0"/>
                      <a:pt x="14" y="0"/>
                    </a:cubicBezTo>
                    <a:cubicBezTo>
                      <a:pt x="5" y="0"/>
                      <a:pt x="0" y="11"/>
                      <a:pt x="0" y="18"/>
                    </a:cubicBezTo>
                    <a:cubicBezTo>
                      <a:pt x="0" y="64"/>
                      <a:pt x="0" y="64"/>
                      <a:pt x="0" y="64"/>
                    </a:cubicBezTo>
                    <a:cubicBezTo>
                      <a:pt x="240" y="64"/>
                      <a:pt x="240" y="64"/>
                      <a:pt x="240" y="64"/>
                    </a:cubicBezTo>
                    <a:cubicBezTo>
                      <a:pt x="240" y="18"/>
                      <a:pt x="240" y="18"/>
                      <a:pt x="240" y="18"/>
                    </a:cubicBezTo>
                    <a:cubicBezTo>
                      <a:pt x="240" y="11"/>
                      <a:pt x="235" y="0"/>
                      <a:pt x="226" y="0"/>
                    </a:cubicBezTo>
                    <a:close/>
                    <a:moveTo>
                      <a:pt x="232" y="15"/>
                    </a:moveTo>
                    <a:cubicBezTo>
                      <a:pt x="194" y="56"/>
                      <a:pt x="194" y="56"/>
                      <a:pt x="194" y="56"/>
                    </a:cubicBezTo>
                    <a:cubicBezTo>
                      <a:pt x="165" y="56"/>
                      <a:pt x="165" y="56"/>
                      <a:pt x="165" y="56"/>
                    </a:cubicBezTo>
                    <a:cubicBezTo>
                      <a:pt x="210" y="8"/>
                      <a:pt x="210" y="8"/>
                      <a:pt x="210" y="8"/>
                    </a:cubicBezTo>
                    <a:cubicBezTo>
                      <a:pt x="226" y="8"/>
                      <a:pt x="226" y="8"/>
                      <a:pt x="226" y="8"/>
                    </a:cubicBezTo>
                    <a:cubicBezTo>
                      <a:pt x="228" y="8"/>
                      <a:pt x="231" y="11"/>
                      <a:pt x="232" y="15"/>
                    </a:cubicBezTo>
                    <a:close/>
                    <a:moveTo>
                      <a:pt x="126" y="8"/>
                    </a:moveTo>
                    <a:cubicBezTo>
                      <a:pt x="159" y="8"/>
                      <a:pt x="159" y="8"/>
                      <a:pt x="159" y="8"/>
                    </a:cubicBezTo>
                    <a:cubicBezTo>
                      <a:pt x="114" y="56"/>
                      <a:pt x="114" y="56"/>
                      <a:pt x="114" y="56"/>
                    </a:cubicBezTo>
                    <a:cubicBezTo>
                      <a:pt x="81" y="56"/>
                      <a:pt x="81" y="56"/>
                      <a:pt x="81" y="56"/>
                    </a:cubicBezTo>
                    <a:lnTo>
                      <a:pt x="126" y="8"/>
                    </a:lnTo>
                    <a:close/>
                    <a:moveTo>
                      <a:pt x="70" y="56"/>
                    </a:moveTo>
                    <a:cubicBezTo>
                      <a:pt x="41" y="56"/>
                      <a:pt x="41" y="56"/>
                      <a:pt x="41" y="56"/>
                    </a:cubicBezTo>
                    <a:cubicBezTo>
                      <a:pt x="86" y="8"/>
                      <a:pt x="86" y="8"/>
                      <a:pt x="86" y="8"/>
                    </a:cubicBezTo>
                    <a:cubicBezTo>
                      <a:pt x="115" y="8"/>
                      <a:pt x="115" y="8"/>
                      <a:pt x="115" y="8"/>
                    </a:cubicBezTo>
                    <a:lnTo>
                      <a:pt x="70" y="56"/>
                    </a:lnTo>
                    <a:close/>
                    <a:moveTo>
                      <a:pt x="170" y="8"/>
                    </a:moveTo>
                    <a:cubicBezTo>
                      <a:pt x="199" y="8"/>
                      <a:pt x="199" y="8"/>
                      <a:pt x="199" y="8"/>
                    </a:cubicBezTo>
                    <a:cubicBezTo>
                      <a:pt x="154" y="56"/>
                      <a:pt x="154" y="56"/>
                      <a:pt x="154" y="56"/>
                    </a:cubicBezTo>
                    <a:cubicBezTo>
                      <a:pt x="125" y="56"/>
                      <a:pt x="125" y="56"/>
                      <a:pt x="125" y="56"/>
                    </a:cubicBezTo>
                    <a:lnTo>
                      <a:pt x="170" y="8"/>
                    </a:lnTo>
                    <a:close/>
                    <a:moveTo>
                      <a:pt x="14" y="8"/>
                    </a:moveTo>
                    <a:cubicBezTo>
                      <a:pt x="35" y="8"/>
                      <a:pt x="35" y="8"/>
                      <a:pt x="35" y="8"/>
                    </a:cubicBezTo>
                    <a:cubicBezTo>
                      <a:pt x="8" y="38"/>
                      <a:pt x="8" y="38"/>
                      <a:pt x="8" y="38"/>
                    </a:cubicBezTo>
                    <a:cubicBezTo>
                      <a:pt x="8" y="18"/>
                      <a:pt x="8" y="18"/>
                      <a:pt x="8" y="18"/>
                    </a:cubicBezTo>
                    <a:cubicBezTo>
                      <a:pt x="8" y="14"/>
                      <a:pt x="11" y="8"/>
                      <a:pt x="14" y="8"/>
                    </a:cubicBezTo>
                    <a:close/>
                    <a:moveTo>
                      <a:pt x="8" y="50"/>
                    </a:moveTo>
                    <a:cubicBezTo>
                      <a:pt x="46" y="8"/>
                      <a:pt x="46" y="8"/>
                      <a:pt x="46" y="8"/>
                    </a:cubicBezTo>
                    <a:cubicBezTo>
                      <a:pt x="75" y="8"/>
                      <a:pt x="75" y="8"/>
                      <a:pt x="75" y="8"/>
                    </a:cubicBezTo>
                    <a:cubicBezTo>
                      <a:pt x="30" y="56"/>
                      <a:pt x="30" y="56"/>
                      <a:pt x="30" y="56"/>
                    </a:cubicBezTo>
                    <a:cubicBezTo>
                      <a:pt x="8" y="56"/>
                      <a:pt x="8" y="56"/>
                      <a:pt x="8" y="56"/>
                    </a:cubicBezTo>
                    <a:lnTo>
                      <a:pt x="8" y="50"/>
                    </a:lnTo>
                    <a:close/>
                    <a:moveTo>
                      <a:pt x="205" y="56"/>
                    </a:moveTo>
                    <a:cubicBezTo>
                      <a:pt x="232" y="26"/>
                      <a:pt x="232" y="26"/>
                      <a:pt x="232" y="26"/>
                    </a:cubicBezTo>
                    <a:cubicBezTo>
                      <a:pt x="232" y="56"/>
                      <a:pt x="232" y="56"/>
                      <a:pt x="232" y="56"/>
                    </a:cubicBezTo>
                    <a:lnTo>
                      <a:pt x="205" y="56"/>
                    </a:lnTo>
                    <a:close/>
                  </a:path>
                </a:pathLst>
              </a:custGeom>
              <a:solidFill>
                <a:srgbClr val="231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2115251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5800" fill="hold"/>
                                        <p:tgtEl>
                                          <p:spTgt spid="1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18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1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TextBox 33"/>
          <p:cNvSpPr txBox="1"/>
          <p:nvPr/>
        </p:nvSpPr>
        <p:spPr>
          <a:xfrm>
            <a:off x="9195157" y="3577070"/>
            <a:ext cx="2513987" cy="6669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sz="1867" dirty="0">
                <a:solidFill>
                  <a:schemeClr val="bg1"/>
                </a:solidFill>
                <a:cs typeface="Arial"/>
              </a:rPr>
              <a:t>How long is my retirement horizon?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8606626" y="1948986"/>
            <a:ext cx="3264423" cy="95430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sz="1867" dirty="0">
                <a:solidFill>
                  <a:schemeClr val="bg1"/>
                </a:solidFill>
                <a:cs typeface="Arial"/>
              </a:rPr>
              <a:t>What is my tax bracket now, and what is it expected to be in retirement?</a:t>
            </a:r>
          </a:p>
        </p:txBody>
      </p:sp>
      <p:grpSp>
        <p:nvGrpSpPr>
          <p:cNvPr id="106" name="Group 105">
            <a:extLst>
              <a:ext uri="{FF2B5EF4-FFF2-40B4-BE49-F238E27FC236}">
                <a16:creationId xmlns:a16="http://schemas.microsoft.com/office/drawing/2014/main" id="{1BC7D6BE-B15A-669C-9105-328B557B959B}"/>
              </a:ext>
            </a:extLst>
          </p:cNvPr>
          <p:cNvGrpSpPr/>
          <p:nvPr/>
        </p:nvGrpSpPr>
        <p:grpSpPr>
          <a:xfrm rot="19852530">
            <a:off x="4031865" y="1166783"/>
            <a:ext cx="898787" cy="1771424"/>
            <a:chOff x="1782233" y="1162385"/>
            <a:chExt cx="674090" cy="1328568"/>
          </a:xfrm>
          <a:solidFill>
            <a:schemeClr val="bg1">
              <a:alpha val="91000"/>
            </a:schemeClr>
          </a:solidFill>
        </p:grpSpPr>
        <p:sp>
          <p:nvSpPr>
            <p:cNvPr id="107" name="Oval 106">
              <a:extLst>
                <a:ext uri="{FF2B5EF4-FFF2-40B4-BE49-F238E27FC236}">
                  <a16:creationId xmlns:a16="http://schemas.microsoft.com/office/drawing/2014/main" id="{4F93A475-D550-5938-B3BD-B1C355FA69F6}"/>
                </a:ext>
              </a:extLst>
            </p:cNvPr>
            <p:cNvSpPr/>
            <p:nvPr/>
          </p:nvSpPr>
          <p:spPr>
            <a:xfrm>
              <a:off x="1782233" y="1388533"/>
              <a:ext cx="97366" cy="97366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108" name="Oval 107">
              <a:extLst>
                <a:ext uri="{FF2B5EF4-FFF2-40B4-BE49-F238E27FC236}">
                  <a16:creationId xmlns:a16="http://schemas.microsoft.com/office/drawing/2014/main" id="{9656A8C1-0EAD-23DD-F04A-033B552FB987}"/>
                </a:ext>
              </a:extLst>
            </p:cNvPr>
            <p:cNvSpPr/>
            <p:nvPr/>
          </p:nvSpPr>
          <p:spPr>
            <a:xfrm>
              <a:off x="2123259" y="1456266"/>
              <a:ext cx="150577" cy="150577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109" name="Oval 108">
              <a:extLst>
                <a:ext uri="{FF2B5EF4-FFF2-40B4-BE49-F238E27FC236}">
                  <a16:creationId xmlns:a16="http://schemas.microsoft.com/office/drawing/2014/main" id="{F8318F31-BA0F-7FAC-70D5-A13284DB5FEF}"/>
                </a:ext>
              </a:extLst>
            </p:cNvPr>
            <p:cNvSpPr/>
            <p:nvPr/>
          </p:nvSpPr>
          <p:spPr>
            <a:xfrm>
              <a:off x="2358957" y="2393587"/>
              <a:ext cx="97366" cy="97366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110" name="Oval 109">
              <a:extLst>
                <a:ext uri="{FF2B5EF4-FFF2-40B4-BE49-F238E27FC236}">
                  <a16:creationId xmlns:a16="http://schemas.microsoft.com/office/drawing/2014/main" id="{52309267-9738-65DD-072E-CA0AABC7C7A1}"/>
                </a:ext>
              </a:extLst>
            </p:cNvPr>
            <p:cNvSpPr/>
            <p:nvPr/>
          </p:nvSpPr>
          <p:spPr>
            <a:xfrm flipV="1">
              <a:off x="1879599" y="1162385"/>
              <a:ext cx="67733" cy="67733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</p:grpSp>
      <p:sp>
        <p:nvSpPr>
          <p:cNvPr id="116" name="TextBox 115">
            <a:extLst>
              <a:ext uri="{FF2B5EF4-FFF2-40B4-BE49-F238E27FC236}">
                <a16:creationId xmlns:a16="http://schemas.microsoft.com/office/drawing/2014/main" id="{90EBF9A5-9093-4974-CDC6-02EBCA644057}"/>
              </a:ext>
            </a:extLst>
          </p:cNvPr>
          <p:cNvSpPr txBox="1"/>
          <p:nvPr/>
        </p:nvSpPr>
        <p:spPr>
          <a:xfrm>
            <a:off x="8840494" y="5089360"/>
            <a:ext cx="2673265" cy="6669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sz="1867" dirty="0">
                <a:solidFill>
                  <a:schemeClr val="bg1"/>
                </a:solidFill>
                <a:cs typeface="Arial"/>
              </a:rPr>
              <a:t>Am I eligible to contribute to a Roth IRA?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AB74CC8-03DD-431E-8E75-21940C4EEBB9}"/>
              </a:ext>
            </a:extLst>
          </p:cNvPr>
          <p:cNvSpPr txBox="1">
            <a:spLocks/>
          </p:cNvSpPr>
          <p:nvPr/>
        </p:nvSpPr>
        <p:spPr>
          <a:xfrm>
            <a:off x="731520" y="533399"/>
            <a:ext cx="11014393" cy="82083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b="1" dirty="0">
                <a:solidFill>
                  <a:schemeClr val="accent1"/>
                </a:solidFill>
                <a:latin typeface="+mn-lt"/>
              </a:rPr>
              <a:t>Key Plan Features</a:t>
            </a:r>
          </a:p>
        </p:txBody>
      </p:sp>
      <p:graphicFrame>
        <p:nvGraphicFramePr>
          <p:cNvPr id="3" name="Table 5">
            <a:extLst>
              <a:ext uri="{FF2B5EF4-FFF2-40B4-BE49-F238E27FC236}">
                <a16:creationId xmlns:a16="http://schemas.microsoft.com/office/drawing/2014/main" id="{9B963E61-28B1-0F22-5A1D-03D7172C948C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447079392"/>
              </p:ext>
            </p:extLst>
          </p:nvPr>
        </p:nvGraphicFramePr>
        <p:xfrm>
          <a:off x="468312" y="1798770"/>
          <a:ext cx="11255375" cy="3266140"/>
        </p:xfrm>
        <a:graphic>
          <a:graphicData uri="http://schemas.openxmlformats.org/drawingml/2006/table">
            <a:tbl>
              <a:tblPr firstRow="1" bandRow="1">
                <a:tableStyleId>{912C8C85-51F0-491E-9774-3900AFEF0FD7}</a:tableStyleId>
              </a:tblPr>
              <a:tblGrid>
                <a:gridCol w="2162175">
                  <a:extLst>
                    <a:ext uri="{9D8B030D-6E8A-4147-A177-3AD203B41FA5}">
                      <a16:colId xmlns:a16="http://schemas.microsoft.com/office/drawing/2014/main" val="2750680176"/>
                    </a:ext>
                  </a:extLst>
                </a:gridCol>
                <a:gridCol w="9093200">
                  <a:extLst>
                    <a:ext uri="{9D8B030D-6E8A-4147-A177-3AD203B41FA5}">
                      <a16:colId xmlns:a16="http://schemas.microsoft.com/office/drawing/2014/main" val="4157309514"/>
                    </a:ext>
                  </a:extLst>
                </a:gridCol>
              </a:tblGrid>
              <a:tr h="961075">
                <a:tc>
                  <a:txBody>
                    <a:bodyPr/>
                    <a:lstStyle/>
                    <a:p>
                      <a:r>
                        <a:rPr lang="en-US" sz="1600" b="1" dirty="0">
                          <a:solidFill>
                            <a:schemeClr val="bg1"/>
                          </a:solidFill>
                        </a:rPr>
                        <a:t>Enrollment</a:t>
                      </a:r>
                    </a:p>
                  </a:txBody>
                  <a:tcPr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b="0" kern="1200" dirty="0">
                          <a:solidFill>
                            <a:schemeClr val="tx1"/>
                          </a:solidFill>
                          <a:effectLst/>
                        </a:rPr>
                        <a:t>There is no waiting period. You can enroll in the Plan at any time.</a:t>
                      </a:r>
                      <a:endParaRPr lang="en-US" sz="16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518893646"/>
                  </a:ext>
                </a:extLst>
              </a:tr>
              <a:tr h="1095504">
                <a:tc>
                  <a:txBody>
                    <a:bodyPr/>
                    <a:lstStyle/>
                    <a:p>
                      <a:r>
                        <a:rPr lang="en-US" sz="1600" b="1" dirty="0">
                          <a:solidFill>
                            <a:schemeClr val="bg1"/>
                          </a:solidFill>
                        </a:rPr>
                        <a:t>Contributions</a:t>
                      </a:r>
                    </a:p>
                  </a:txBody>
                  <a:tcPr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b="0" kern="1200" dirty="0">
                          <a:solidFill>
                            <a:schemeClr val="tx1"/>
                          </a:solidFill>
                          <a:effectLst/>
                        </a:rPr>
                        <a:t>Through automatic payroll deduction, you may contribute up to 100% of your eligible contributions.</a:t>
                      </a:r>
                      <a:endParaRPr lang="en-US" sz="16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76874181"/>
                  </a:ext>
                </a:extLst>
              </a:tr>
              <a:tr h="1209561">
                <a:tc>
                  <a:txBody>
                    <a:bodyPr/>
                    <a:lstStyle/>
                    <a:p>
                      <a:r>
                        <a:rPr lang="en-US" sz="1600" b="1" dirty="0">
                          <a:solidFill>
                            <a:schemeClr val="bg1"/>
                          </a:solidFill>
                        </a:rPr>
                        <a:t>Investment Options</a:t>
                      </a:r>
                    </a:p>
                  </a:txBody>
                  <a:tcPr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b="0" kern="1200" dirty="0">
                          <a:solidFill>
                            <a:schemeClr val="tx1"/>
                          </a:solidFill>
                          <a:effectLst/>
                        </a:rPr>
                        <a:t>To help you meet your investment goals, the Plan offers you a range of options. You can select a mix of investment options that best suits your goals, time horizon, and risk tolerance. The many investment options available through the Plan include conservative, moderately conservative, and aggressive funds.</a:t>
                      </a:r>
                    </a:p>
                  </a:txBody>
                  <a:tcPr anchor="ctr">
                    <a:solidFill>
                      <a:schemeClr val="accent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42975613"/>
                  </a:ext>
                </a:extLst>
              </a:tr>
            </a:tbl>
          </a:graphicData>
        </a:graphic>
      </p:graphicFrame>
      <p:sp>
        <p:nvSpPr>
          <p:cNvPr id="4" name="TextBox 3">
            <a:extLst>
              <a:ext uri="{FF2B5EF4-FFF2-40B4-BE49-F238E27FC236}">
                <a16:creationId xmlns:a16="http://schemas.microsoft.com/office/drawing/2014/main" id="{2BA5E775-C817-DC98-7F61-B64B0B63DBDA}"/>
              </a:ext>
            </a:extLst>
          </p:cNvPr>
          <p:cNvSpPr txBox="1"/>
          <p:nvPr/>
        </p:nvSpPr>
        <p:spPr>
          <a:xfrm>
            <a:off x="468312" y="6016300"/>
            <a:ext cx="8152857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0" i="0" u="none" strike="noStrike" baseline="0" dirty="0"/>
              <a:t>This workshop provides only a summary of the main features of the Plan, and the Plan document will govern in the event of any discrepancies.</a:t>
            </a:r>
            <a:endParaRPr lang="en-US" sz="1000" dirty="0"/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95784A91-088B-A40A-08CE-AFC745ADA50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96470"/>
            <a:ext cx="2743200" cy="365125"/>
          </a:xfrm>
        </p:spPr>
        <p:txBody>
          <a:bodyPr/>
          <a:lstStyle/>
          <a:p>
            <a:fld id="{701CBABD-B3FE-8841-89D3-2E64ABC45F16}" type="datetime4">
              <a:rPr lang="en-US" smtClean="0"/>
              <a:t>September 17, 2024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7661128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TextBox 33"/>
          <p:cNvSpPr txBox="1"/>
          <p:nvPr/>
        </p:nvSpPr>
        <p:spPr>
          <a:xfrm>
            <a:off x="9195157" y="3577070"/>
            <a:ext cx="2513987" cy="6669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sz="1867" dirty="0">
                <a:solidFill>
                  <a:schemeClr val="bg1"/>
                </a:solidFill>
                <a:cs typeface="Arial"/>
              </a:rPr>
              <a:t>How long is my retirement horizon?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8606626" y="1948986"/>
            <a:ext cx="3264423" cy="95430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sz="1867" dirty="0">
                <a:solidFill>
                  <a:schemeClr val="bg1"/>
                </a:solidFill>
                <a:cs typeface="Arial"/>
              </a:rPr>
              <a:t>What is my tax bracket now, and what is it expected to be in retirement?</a:t>
            </a:r>
          </a:p>
        </p:txBody>
      </p:sp>
      <p:grpSp>
        <p:nvGrpSpPr>
          <p:cNvPr id="106" name="Group 105">
            <a:extLst>
              <a:ext uri="{FF2B5EF4-FFF2-40B4-BE49-F238E27FC236}">
                <a16:creationId xmlns:a16="http://schemas.microsoft.com/office/drawing/2014/main" id="{1BC7D6BE-B15A-669C-9105-328B557B959B}"/>
              </a:ext>
            </a:extLst>
          </p:cNvPr>
          <p:cNvGrpSpPr/>
          <p:nvPr/>
        </p:nvGrpSpPr>
        <p:grpSpPr>
          <a:xfrm rot="19852530">
            <a:off x="4031865" y="1166783"/>
            <a:ext cx="898787" cy="1771424"/>
            <a:chOff x="1782233" y="1162385"/>
            <a:chExt cx="674090" cy="1328568"/>
          </a:xfrm>
          <a:solidFill>
            <a:schemeClr val="bg1">
              <a:alpha val="91000"/>
            </a:schemeClr>
          </a:solidFill>
        </p:grpSpPr>
        <p:sp>
          <p:nvSpPr>
            <p:cNvPr id="107" name="Oval 106">
              <a:extLst>
                <a:ext uri="{FF2B5EF4-FFF2-40B4-BE49-F238E27FC236}">
                  <a16:creationId xmlns:a16="http://schemas.microsoft.com/office/drawing/2014/main" id="{4F93A475-D550-5938-B3BD-B1C355FA69F6}"/>
                </a:ext>
              </a:extLst>
            </p:cNvPr>
            <p:cNvSpPr/>
            <p:nvPr/>
          </p:nvSpPr>
          <p:spPr>
            <a:xfrm>
              <a:off x="1782233" y="1388533"/>
              <a:ext cx="97366" cy="97366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108" name="Oval 107">
              <a:extLst>
                <a:ext uri="{FF2B5EF4-FFF2-40B4-BE49-F238E27FC236}">
                  <a16:creationId xmlns:a16="http://schemas.microsoft.com/office/drawing/2014/main" id="{9656A8C1-0EAD-23DD-F04A-033B552FB987}"/>
                </a:ext>
              </a:extLst>
            </p:cNvPr>
            <p:cNvSpPr/>
            <p:nvPr/>
          </p:nvSpPr>
          <p:spPr>
            <a:xfrm>
              <a:off x="2123259" y="1456266"/>
              <a:ext cx="150577" cy="150577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109" name="Oval 108">
              <a:extLst>
                <a:ext uri="{FF2B5EF4-FFF2-40B4-BE49-F238E27FC236}">
                  <a16:creationId xmlns:a16="http://schemas.microsoft.com/office/drawing/2014/main" id="{F8318F31-BA0F-7FAC-70D5-A13284DB5FEF}"/>
                </a:ext>
              </a:extLst>
            </p:cNvPr>
            <p:cNvSpPr/>
            <p:nvPr/>
          </p:nvSpPr>
          <p:spPr>
            <a:xfrm>
              <a:off x="2358957" y="2393587"/>
              <a:ext cx="97366" cy="97366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110" name="Oval 109">
              <a:extLst>
                <a:ext uri="{FF2B5EF4-FFF2-40B4-BE49-F238E27FC236}">
                  <a16:creationId xmlns:a16="http://schemas.microsoft.com/office/drawing/2014/main" id="{52309267-9738-65DD-072E-CA0AABC7C7A1}"/>
                </a:ext>
              </a:extLst>
            </p:cNvPr>
            <p:cNvSpPr/>
            <p:nvPr/>
          </p:nvSpPr>
          <p:spPr>
            <a:xfrm flipV="1">
              <a:off x="1879599" y="1162385"/>
              <a:ext cx="67733" cy="67733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2AB74CC8-03DD-431E-8E75-21940C4EEBB9}"/>
              </a:ext>
            </a:extLst>
          </p:cNvPr>
          <p:cNvSpPr txBox="1">
            <a:spLocks/>
          </p:cNvSpPr>
          <p:nvPr/>
        </p:nvSpPr>
        <p:spPr>
          <a:xfrm>
            <a:off x="731520" y="533399"/>
            <a:ext cx="11014393" cy="82083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b="1" dirty="0">
                <a:solidFill>
                  <a:schemeClr val="accent1"/>
                </a:solidFill>
                <a:latin typeface="+mn-lt"/>
              </a:rPr>
              <a:t>Key Plan Features (cont.)</a:t>
            </a:r>
          </a:p>
        </p:txBody>
      </p:sp>
      <p:graphicFrame>
        <p:nvGraphicFramePr>
          <p:cNvPr id="3" name="Table 5">
            <a:extLst>
              <a:ext uri="{FF2B5EF4-FFF2-40B4-BE49-F238E27FC236}">
                <a16:creationId xmlns:a16="http://schemas.microsoft.com/office/drawing/2014/main" id="{9B963E61-28B1-0F22-5A1D-03D7172C948C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258030599"/>
              </p:ext>
            </p:extLst>
          </p:nvPr>
        </p:nvGraphicFramePr>
        <p:xfrm>
          <a:off x="468312" y="1750691"/>
          <a:ext cx="11255375" cy="3349084"/>
        </p:xfrm>
        <a:graphic>
          <a:graphicData uri="http://schemas.openxmlformats.org/drawingml/2006/table">
            <a:tbl>
              <a:tblPr firstRow="1" bandRow="1">
                <a:tableStyleId>{912C8C85-51F0-491E-9774-3900AFEF0FD7}</a:tableStyleId>
              </a:tblPr>
              <a:tblGrid>
                <a:gridCol w="2162175">
                  <a:extLst>
                    <a:ext uri="{9D8B030D-6E8A-4147-A177-3AD203B41FA5}">
                      <a16:colId xmlns:a16="http://schemas.microsoft.com/office/drawing/2014/main" val="2750680176"/>
                    </a:ext>
                  </a:extLst>
                </a:gridCol>
                <a:gridCol w="9093200">
                  <a:extLst>
                    <a:ext uri="{9D8B030D-6E8A-4147-A177-3AD203B41FA5}">
                      <a16:colId xmlns:a16="http://schemas.microsoft.com/office/drawing/2014/main" val="4157309514"/>
                    </a:ext>
                  </a:extLst>
                </a:gridCol>
              </a:tblGrid>
              <a:tr h="973949">
                <a:tc>
                  <a:txBody>
                    <a:bodyPr/>
                    <a:lstStyle/>
                    <a:p>
                      <a:r>
                        <a:rPr lang="en-US" sz="1600" b="1" dirty="0">
                          <a:solidFill>
                            <a:schemeClr val="bg1"/>
                          </a:solidFill>
                        </a:rPr>
                        <a:t>Vesting</a:t>
                      </a:r>
                    </a:p>
                  </a:txBody>
                  <a:tcPr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b="0" kern="1200" dirty="0">
                          <a:solidFill>
                            <a:schemeClr val="tx1"/>
                          </a:solidFill>
                          <a:effectLst/>
                        </a:rPr>
                        <a:t>You are always 100% vested in your own contributions to the State of Rhode Island.</a:t>
                      </a:r>
                      <a:endParaRPr lang="en-US" sz="16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518893646"/>
                  </a:ext>
                </a:extLst>
              </a:tr>
              <a:tr h="378701">
                <a:tc>
                  <a:txBody>
                    <a:bodyPr/>
                    <a:lstStyle/>
                    <a:p>
                      <a:r>
                        <a:rPr lang="en-US" sz="1600" b="1" dirty="0">
                          <a:solidFill>
                            <a:schemeClr val="bg1"/>
                          </a:solidFill>
                        </a:rPr>
                        <a:t>Online Beneficiary Designation</a:t>
                      </a:r>
                    </a:p>
                  </a:txBody>
                  <a:tcPr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b="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If you have not already selected your beneficiaries, or if you have experienced a life-changing event such as a marriage, divorce, birth of a child, or a death in the family, it’s time to consider your beneficiary designations.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76874181"/>
                  </a:ext>
                </a:extLst>
              </a:tr>
              <a:tr h="1552175">
                <a:tc>
                  <a:txBody>
                    <a:bodyPr/>
                    <a:lstStyle/>
                    <a:p>
                      <a:r>
                        <a:rPr lang="en-US" sz="1600" b="1" dirty="0">
                          <a:solidFill>
                            <a:schemeClr val="bg1"/>
                          </a:solidFill>
                        </a:rPr>
                        <a:t>One-on-One Consultations</a:t>
                      </a:r>
                    </a:p>
                  </a:txBody>
                  <a:tcPr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b="0" kern="1200" dirty="0">
                          <a:solidFill>
                            <a:schemeClr val="tx1"/>
                          </a:solidFill>
                          <a:effectLst/>
                        </a:rPr>
                        <a:t>Fidelity Workplace Financial Consultants are licensed professionals and can help with enrollment, asset allocation, retirement planning and other questions you have about the plan.  Call 800-642-7131 weekdays from 8 a.m. to 9 p.m. ET to speak with a consultant or schedule a complimentary appointment.  You can also schedule appointments online at </a:t>
                      </a:r>
                      <a:r>
                        <a:rPr lang="en-US" sz="1600" b="0" kern="1200" dirty="0">
                          <a:solidFill>
                            <a:schemeClr val="tx1"/>
                          </a:solidFill>
                          <a:effectLst/>
                          <a:hlinkClick r:id="rId3"/>
                        </a:rPr>
                        <a:t>fidelity.com/schedule</a:t>
                      </a:r>
                      <a:r>
                        <a:rPr lang="en-US" sz="1600" b="0" kern="1200" dirty="0">
                          <a:solidFill>
                            <a:schemeClr val="tx1"/>
                          </a:solidFill>
                          <a:effectLst/>
                        </a:rPr>
                        <a:t>.</a:t>
                      </a:r>
                    </a:p>
                  </a:txBody>
                  <a:tcPr anchor="ctr">
                    <a:solidFill>
                      <a:schemeClr val="accent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42975613"/>
                  </a:ext>
                </a:extLst>
              </a:tr>
            </a:tbl>
          </a:graphicData>
        </a:graphic>
      </p:graphicFrame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95784A91-088B-A40A-08CE-AFC745ADA50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96470"/>
            <a:ext cx="2743200" cy="365125"/>
          </a:xfrm>
        </p:spPr>
        <p:txBody>
          <a:bodyPr/>
          <a:lstStyle/>
          <a:p>
            <a:fld id="{701CBABD-B3FE-8841-89D3-2E64ABC45F16}" type="datetime4">
              <a:rPr lang="en-US" smtClean="0"/>
              <a:t>September 17, 2024</a:t>
            </a:fld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22CD66F-BADD-1024-8C30-5E2AB2F77A72}"/>
              </a:ext>
            </a:extLst>
          </p:cNvPr>
          <p:cNvSpPr txBox="1"/>
          <p:nvPr/>
        </p:nvSpPr>
        <p:spPr>
          <a:xfrm>
            <a:off x="468312" y="6016300"/>
            <a:ext cx="8152857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0" i="0" u="none" strike="noStrike" baseline="0" dirty="0"/>
              <a:t>This workshop provides only a summary of the main features of the Plan, and the Plan document will govern in the event of any discrepancies.</a:t>
            </a:r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102839377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752AC019-6A70-3747-A4AF-8F37D1364B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Tools &amp; Resources</a:t>
            </a:r>
          </a:p>
        </p:txBody>
      </p:sp>
      <p:sp>
        <p:nvSpPr>
          <p:cNvPr id="9" name="Date Placeholder 8">
            <a:extLst>
              <a:ext uri="{FF2B5EF4-FFF2-40B4-BE49-F238E27FC236}">
                <a16:creationId xmlns:a16="http://schemas.microsoft.com/office/drawing/2014/main" id="{5770A43F-0FFA-D440-899A-D4FE0BEE8DA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819900" y="1939310"/>
            <a:ext cx="2743200" cy="365125"/>
          </a:xfrm>
        </p:spPr>
        <p:txBody>
          <a:bodyPr/>
          <a:lstStyle/>
          <a:p>
            <a:fld id="{2EA5024F-E462-7B4D-9187-4FDB4534DB2B}" type="datetime4">
              <a:rPr lang="en-US" smtClean="0"/>
              <a:t>September 17, 2024</a:t>
            </a:fld>
            <a:endParaRPr lang="en-US"/>
          </a:p>
        </p:txBody>
      </p:sp>
      <p:graphicFrame>
        <p:nvGraphicFramePr>
          <p:cNvPr id="2" name="object 3">
            <a:extLst>
              <a:ext uri="{FF2B5EF4-FFF2-40B4-BE49-F238E27FC236}">
                <a16:creationId xmlns:a16="http://schemas.microsoft.com/office/drawing/2014/main" id="{FEAFBD60-D86F-3A4A-9B10-6F2A16410D5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95490377"/>
              </p:ext>
            </p:extLst>
          </p:nvPr>
        </p:nvGraphicFramePr>
        <p:xfrm>
          <a:off x="6646163" y="1780559"/>
          <a:ext cx="5359792" cy="4118042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6660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62579">
                  <a:extLst>
                    <a:ext uri="{9D8B030D-6E8A-4147-A177-3AD203B41FA5}">
                      <a16:colId xmlns:a16="http://schemas.microsoft.com/office/drawing/2014/main" val="2650039067"/>
                    </a:ext>
                  </a:extLst>
                </a:gridCol>
                <a:gridCol w="224834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582256">
                  <a:extLst>
                    <a:ext uri="{9D8B030D-6E8A-4147-A177-3AD203B41FA5}">
                      <a16:colId xmlns:a16="http://schemas.microsoft.com/office/drawing/2014/main" val="195507231"/>
                    </a:ext>
                  </a:extLst>
                </a:gridCol>
              </a:tblGrid>
              <a:tr h="284278">
                <a:tc gridSpan="4">
                  <a:txBody>
                    <a:bodyPr/>
                    <a:lstStyle/>
                    <a:p>
                      <a:pPr marL="75565">
                        <a:lnSpc>
                          <a:spcPct val="100000"/>
                        </a:lnSpc>
                        <a:spcBef>
                          <a:spcPts val="495"/>
                        </a:spcBef>
                        <a:spcAft>
                          <a:spcPts val="600"/>
                        </a:spcAft>
                      </a:pPr>
                      <a:r>
                        <a:rPr lang="en-US" sz="1200" b="1" kern="1200" spc="-10" dirty="0">
                          <a:solidFill>
                            <a:srgbClr val="FFFFFF"/>
                          </a:solidFill>
                          <a:latin typeface="+mn-lt"/>
                          <a:ea typeface="+mn-ea"/>
                          <a:cs typeface="Calibri"/>
                        </a:rPr>
                        <a:t>Attend a Workshop</a:t>
                      </a:r>
                      <a:endParaRPr sz="1200" b="1" kern="1200" spc="-10" dirty="0">
                        <a:solidFill>
                          <a:srgbClr val="FFFFFF"/>
                        </a:solidFill>
                        <a:latin typeface="+mn-lt"/>
                        <a:ea typeface="+mn-ea"/>
                        <a:cs typeface="Calibri"/>
                      </a:endParaRPr>
                    </a:p>
                  </a:txBody>
                  <a:tcPr marL="0" marR="0" marT="62865" marB="0">
                    <a:lnL w="12700" cap="flat" cmpd="sng" algn="ctr">
                      <a:solidFill>
                        <a:srgbClr val="1245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245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245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2458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1245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823397664"/>
                  </a:ext>
                </a:extLst>
              </a:tr>
              <a:tr h="453173">
                <a:tc gridSpan="2">
                  <a:txBody>
                    <a:bodyPr/>
                    <a:lstStyle/>
                    <a:p>
                      <a:pPr marL="75565">
                        <a:lnSpc>
                          <a:spcPct val="100000"/>
                        </a:lnSpc>
                        <a:spcBef>
                          <a:spcPts val="495"/>
                        </a:spcBef>
                        <a:spcAft>
                          <a:spcPts val="600"/>
                        </a:spcAft>
                      </a:pPr>
                      <a:endParaRPr sz="1050" b="0" kern="1200" spc="-10" dirty="0">
                        <a:solidFill>
                          <a:srgbClr val="FFFFFF"/>
                        </a:solidFill>
                        <a:latin typeface="Calibri"/>
                        <a:ea typeface="+mn-ea"/>
                        <a:cs typeface="Calibri"/>
                      </a:endParaRPr>
                    </a:p>
                  </a:txBody>
                  <a:tcPr marL="0" marR="0" marT="62865" marB="0">
                    <a:lnL w="12700" cap="flat" cmpd="sng" algn="ctr">
                      <a:solidFill>
                        <a:srgbClr val="1245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marL="75565">
                        <a:lnSpc>
                          <a:spcPct val="100000"/>
                        </a:lnSpc>
                        <a:spcBef>
                          <a:spcPts val="495"/>
                        </a:spcBef>
                        <a:spcAft>
                          <a:spcPts val="600"/>
                        </a:spcAft>
                      </a:pPr>
                      <a:endParaRPr sz="1200" b="0" kern="1200" spc="-10" dirty="0">
                        <a:solidFill>
                          <a:srgbClr val="FFFFFF"/>
                        </a:solidFill>
                        <a:latin typeface="Calibri"/>
                        <a:ea typeface="+mn-ea"/>
                        <a:cs typeface="Calibri"/>
                      </a:endParaRPr>
                    </a:p>
                  </a:txBody>
                  <a:tcPr marL="0" marR="0" marT="62865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2">
                  <a:txBody>
                    <a:bodyPr/>
                    <a:lstStyle/>
                    <a:p>
                      <a:pPr marL="75565">
                        <a:lnSpc>
                          <a:spcPct val="100000"/>
                        </a:lnSpc>
                        <a:spcBef>
                          <a:spcPts val="495"/>
                        </a:spcBef>
                        <a:spcAft>
                          <a:spcPts val="600"/>
                        </a:spcAft>
                      </a:pPr>
                      <a:r>
                        <a:rPr lang="en-US" sz="1000" b="0" kern="1200" spc="-1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Calibri"/>
                        </a:rPr>
                        <a:t>Join Fidelity for an educational workshop, where you'll learn strategies and tips to help you manage your financial future with confidence.</a:t>
                      </a:r>
                    </a:p>
                  </a:txBody>
                  <a:tcPr marL="0" marR="0" marT="62865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245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1245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2101741184"/>
                  </a:ext>
                </a:extLst>
              </a:tr>
              <a:tr h="548640">
                <a:tc gridSpan="4">
                  <a:txBody>
                    <a:bodyPr/>
                    <a:lstStyle/>
                    <a:p>
                      <a:pPr marL="75565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b="1" u="sng" kern="1200" baseline="0" dirty="0">
                          <a:solidFill>
                            <a:srgbClr val="26408A"/>
                          </a:solidFill>
                          <a:uFill>
                            <a:solidFill>
                              <a:srgbClr val="124582"/>
                            </a:solidFill>
                          </a:uFill>
                          <a:latin typeface="+mn-lt"/>
                          <a:ea typeface="+mn-ea"/>
                          <a:cs typeface="Calibri"/>
                          <a:hlinkClick r:id="rId2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NetBenefits.Fidelity.com/</a:t>
                      </a:r>
                      <a:r>
                        <a:rPr lang="en-US" sz="1000" b="1" u="sng" kern="1200" baseline="0" dirty="0" err="1">
                          <a:solidFill>
                            <a:srgbClr val="26408A"/>
                          </a:solidFill>
                          <a:uFill>
                            <a:solidFill>
                              <a:srgbClr val="124582"/>
                            </a:solidFill>
                          </a:uFill>
                          <a:latin typeface="+mn-lt"/>
                          <a:ea typeface="+mn-ea"/>
                          <a:cs typeface="Calibri"/>
                          <a:hlinkClick r:id="rId2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livewebmeetings</a:t>
                      </a:r>
                      <a:endParaRPr lang="en-US" sz="1000" b="1" u="sng" kern="1200" baseline="0" dirty="0">
                        <a:solidFill>
                          <a:srgbClr val="26408A"/>
                        </a:solidFill>
                        <a:uFill>
                          <a:solidFill>
                            <a:srgbClr val="124582"/>
                          </a:solidFill>
                        </a:uFill>
                        <a:latin typeface="+mn-lt"/>
                        <a:ea typeface="+mn-ea"/>
                        <a:cs typeface="Calibri"/>
                      </a:endParaRPr>
                    </a:p>
                    <a:p>
                      <a:pPr marL="75565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000" b="0" kern="1200" spc="-1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Calibri"/>
                        </a:rPr>
                        <a:t>Learn more about your workplace retirement savings plan at your convenience through on-demand, self-paced learning modules that provide financial education on a variety of topics, including:</a:t>
                      </a:r>
                    </a:p>
                  </a:txBody>
                  <a:tcPr marL="0" marT="62865" marB="0">
                    <a:lnL w="12700" cap="flat" cmpd="sng" algn="ctr">
                      <a:solidFill>
                        <a:srgbClr val="1245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245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75565">
                        <a:lnSpc>
                          <a:spcPct val="100000"/>
                        </a:lnSpc>
                        <a:spcBef>
                          <a:spcPts val="495"/>
                        </a:spcBef>
                        <a:spcAft>
                          <a:spcPts val="600"/>
                        </a:spcAft>
                      </a:pPr>
                      <a:endParaRPr lang="en-US" sz="1200" b="0" kern="1200" spc="-10" dirty="0">
                        <a:solidFill>
                          <a:schemeClr val="tx1"/>
                        </a:solidFill>
                        <a:latin typeface="Calibri"/>
                        <a:ea typeface="+mn-ea"/>
                        <a:cs typeface="Calibri"/>
                      </a:endParaRPr>
                    </a:p>
                  </a:txBody>
                  <a:tcPr marL="0" marR="0" marT="62865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245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43431974"/>
                  </a:ext>
                </a:extLst>
              </a:tr>
              <a:tr h="35242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1245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marL="242570" marR="0" lvl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ü"/>
                        <a:tabLst/>
                        <a:defRPr/>
                      </a:pPr>
                      <a:r>
                        <a:rPr lang="en-US" sz="1000" dirty="0">
                          <a:latin typeface="+mn-lt"/>
                          <a:cs typeface="Calibri"/>
                        </a:rPr>
                        <a:t>Budget</a:t>
                      </a:r>
                      <a:r>
                        <a:rPr lang="en-US" sz="1000" spc="-10" dirty="0">
                          <a:latin typeface="+mn-lt"/>
                          <a:cs typeface="Calibri"/>
                        </a:rPr>
                        <a:t> </a:t>
                      </a:r>
                      <a:r>
                        <a:rPr lang="en-US" sz="1000" dirty="0">
                          <a:latin typeface="+mn-lt"/>
                          <a:cs typeface="Calibri"/>
                        </a:rPr>
                        <a:t>and</a:t>
                      </a:r>
                      <a:r>
                        <a:rPr lang="en-US" sz="1000" spc="-55" dirty="0">
                          <a:latin typeface="+mn-lt"/>
                          <a:cs typeface="Calibri"/>
                        </a:rPr>
                        <a:t> </a:t>
                      </a:r>
                      <a:r>
                        <a:rPr lang="en-US" sz="1000" dirty="0">
                          <a:latin typeface="+mn-lt"/>
                          <a:cs typeface="Calibri"/>
                        </a:rPr>
                        <a:t>debt</a:t>
                      </a:r>
                      <a:r>
                        <a:rPr lang="en-US" sz="1000" spc="-20" dirty="0">
                          <a:latin typeface="+mn-lt"/>
                          <a:cs typeface="Calibri"/>
                        </a:rPr>
                        <a:t> </a:t>
                      </a:r>
                      <a:r>
                        <a:rPr lang="en-US" sz="1000" spc="-10" dirty="0">
                          <a:latin typeface="+mn-lt"/>
                          <a:cs typeface="Calibri"/>
                        </a:rPr>
                        <a:t>management</a:t>
                      </a:r>
                    </a:p>
                    <a:p>
                      <a:pPr marL="242570" marR="0" lvl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ü"/>
                        <a:tabLst/>
                        <a:defRPr/>
                      </a:pPr>
                      <a:r>
                        <a:rPr lang="en-US" sz="1000" dirty="0">
                          <a:latin typeface="+mn-lt"/>
                          <a:cs typeface="Calibri"/>
                        </a:rPr>
                        <a:t>Saving</a:t>
                      </a:r>
                      <a:r>
                        <a:rPr lang="en-US" sz="1000" spc="-30" dirty="0">
                          <a:latin typeface="+mn-lt"/>
                          <a:cs typeface="Calibri"/>
                        </a:rPr>
                        <a:t> </a:t>
                      </a:r>
                      <a:r>
                        <a:rPr lang="en-US" sz="1000" dirty="0">
                          <a:latin typeface="+mn-lt"/>
                          <a:cs typeface="Calibri"/>
                        </a:rPr>
                        <a:t>for multiple</a:t>
                      </a:r>
                      <a:r>
                        <a:rPr lang="en-US" sz="1000" spc="-30" dirty="0">
                          <a:latin typeface="+mn-lt"/>
                          <a:cs typeface="Calibri"/>
                        </a:rPr>
                        <a:t> </a:t>
                      </a:r>
                      <a:r>
                        <a:rPr lang="en-US" sz="1000" spc="-20" dirty="0">
                          <a:latin typeface="+mn-lt"/>
                          <a:cs typeface="Calibri"/>
                        </a:rPr>
                        <a:t>goals</a:t>
                      </a:r>
                      <a:endParaRPr sz="1000" dirty="0">
                        <a:latin typeface="+mn-lt"/>
                        <a:cs typeface="Times New Roman"/>
                      </a:endParaRPr>
                    </a:p>
                  </a:txBody>
                  <a:tcPr marL="0" marR="0" marT="59055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marL="7112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dirty="0">
                          <a:latin typeface="Wingdings"/>
                          <a:cs typeface="Wingdings"/>
                        </a:rPr>
                        <a:t></a:t>
                      </a:r>
                      <a:r>
                        <a:rPr lang="en-US" sz="1100" spc="-3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lang="en-US" sz="1100" dirty="0">
                          <a:latin typeface="Calibri"/>
                          <a:cs typeface="Calibri"/>
                        </a:rPr>
                        <a:t>Budget</a:t>
                      </a:r>
                      <a:r>
                        <a:rPr lang="en-US" sz="1100" spc="-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lang="en-US" sz="1100" dirty="0">
                          <a:latin typeface="Calibri"/>
                          <a:cs typeface="Calibri"/>
                        </a:rPr>
                        <a:t>and</a:t>
                      </a:r>
                      <a:r>
                        <a:rPr lang="en-US" sz="1100" spc="-5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lang="en-US" sz="1100" dirty="0">
                          <a:latin typeface="Calibri"/>
                          <a:cs typeface="Calibri"/>
                        </a:rPr>
                        <a:t>debt</a:t>
                      </a:r>
                      <a:r>
                        <a:rPr lang="en-US" sz="1100" spc="-2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lang="en-US" sz="1100" spc="-10" dirty="0">
                          <a:latin typeface="Calibri"/>
                          <a:cs typeface="Calibri"/>
                        </a:rPr>
                        <a:t>management</a:t>
                      </a:r>
                      <a:endParaRPr lang="en-US" sz="1100" dirty="0">
                        <a:latin typeface="Calibri"/>
                        <a:cs typeface="Calibri"/>
                      </a:endParaRPr>
                    </a:p>
                    <a:p>
                      <a:pPr marL="71120">
                        <a:lnSpc>
                          <a:spcPct val="100000"/>
                        </a:lnSpc>
                      </a:pPr>
                      <a:r>
                        <a:rPr lang="en-US" sz="1100" dirty="0">
                          <a:latin typeface="Wingdings"/>
                          <a:cs typeface="Wingdings"/>
                        </a:rPr>
                        <a:t></a:t>
                      </a:r>
                      <a:r>
                        <a:rPr lang="en-US" sz="1100" spc="-1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lang="en-US" sz="1100" dirty="0">
                          <a:latin typeface="Calibri"/>
                          <a:cs typeface="Calibri"/>
                        </a:rPr>
                        <a:t>Saving</a:t>
                      </a:r>
                      <a:r>
                        <a:rPr lang="en-US" sz="1100" spc="-3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lang="en-US" sz="1100" dirty="0">
                          <a:latin typeface="Calibri"/>
                          <a:cs typeface="Calibri"/>
                        </a:rPr>
                        <a:t>for multiple</a:t>
                      </a:r>
                      <a:r>
                        <a:rPr lang="en-US" sz="1100" spc="-3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lang="en-US" sz="1100" spc="-20" dirty="0">
                          <a:latin typeface="Calibri"/>
                          <a:cs typeface="Calibri"/>
                        </a:rPr>
                        <a:t>goals</a:t>
                      </a:r>
                    </a:p>
                  </a:txBody>
                  <a:tcPr marL="0" marR="0" marT="59055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42570" marR="0" lvl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ü"/>
                        <a:tabLst/>
                        <a:defRPr/>
                      </a:pPr>
                      <a:r>
                        <a:rPr lang="en-US" sz="1000" dirty="0">
                          <a:latin typeface="+mn-lt"/>
                          <a:cs typeface="Calibri"/>
                        </a:rPr>
                        <a:t>Understanding</a:t>
                      </a:r>
                      <a:r>
                        <a:rPr lang="en-US" sz="1000" spc="-25" dirty="0">
                          <a:latin typeface="+mn-lt"/>
                          <a:cs typeface="Calibri"/>
                        </a:rPr>
                        <a:t> </a:t>
                      </a:r>
                      <a:r>
                        <a:rPr lang="en-US" sz="1000" dirty="0">
                          <a:latin typeface="+mn-lt"/>
                          <a:cs typeface="Calibri"/>
                        </a:rPr>
                        <a:t>your</a:t>
                      </a:r>
                      <a:r>
                        <a:rPr lang="en-US" sz="1000" spc="-15" dirty="0">
                          <a:latin typeface="+mn-lt"/>
                          <a:cs typeface="Calibri"/>
                        </a:rPr>
                        <a:t> </a:t>
                      </a:r>
                      <a:r>
                        <a:rPr lang="en-US" sz="1000" spc="-10" dirty="0">
                          <a:latin typeface="+mn-lt"/>
                          <a:cs typeface="Calibri"/>
                        </a:rPr>
                        <a:t>spending</a:t>
                      </a:r>
                      <a:endParaRPr lang="en-US" sz="1000" dirty="0">
                        <a:latin typeface="+mn-lt"/>
                        <a:cs typeface="Calibri"/>
                      </a:endParaRPr>
                    </a:p>
                    <a:p>
                      <a:pPr marL="242570" indent="-171450">
                        <a:lnSpc>
                          <a:spcPct val="100000"/>
                        </a:lnSpc>
                        <a:buFont typeface="Wingdings" panose="05000000000000000000" pitchFamily="2" charset="2"/>
                        <a:buChar char="ü"/>
                      </a:pPr>
                      <a:r>
                        <a:rPr lang="en-US" sz="1000" dirty="0">
                          <a:latin typeface="+mn-lt"/>
                          <a:cs typeface="Calibri"/>
                        </a:rPr>
                        <a:t>Creating</a:t>
                      </a:r>
                      <a:r>
                        <a:rPr lang="en-US" sz="1000" spc="-5" dirty="0">
                          <a:latin typeface="+mn-lt"/>
                          <a:cs typeface="Calibri"/>
                        </a:rPr>
                        <a:t> </a:t>
                      </a:r>
                      <a:r>
                        <a:rPr lang="en-US" sz="1000" dirty="0">
                          <a:latin typeface="+mn-lt"/>
                          <a:cs typeface="Calibri"/>
                        </a:rPr>
                        <a:t>a</a:t>
                      </a:r>
                      <a:r>
                        <a:rPr lang="en-US" sz="1000" spc="-10" dirty="0">
                          <a:latin typeface="+mn-lt"/>
                          <a:cs typeface="Calibri"/>
                        </a:rPr>
                        <a:t> rainy-</a:t>
                      </a:r>
                      <a:r>
                        <a:rPr lang="en-US" sz="1000" dirty="0">
                          <a:latin typeface="+mn-lt"/>
                          <a:cs typeface="Calibri"/>
                        </a:rPr>
                        <a:t>day </a:t>
                      </a:r>
                      <a:r>
                        <a:rPr lang="en-US" sz="1000" spc="-20" dirty="0">
                          <a:latin typeface="+mn-lt"/>
                          <a:cs typeface="Calibri"/>
                        </a:rPr>
                        <a:t>fund</a:t>
                      </a:r>
                      <a:endParaRPr sz="1000" dirty="0">
                        <a:latin typeface="+mn-lt"/>
                        <a:cs typeface="Calibri"/>
                      </a:endParaRPr>
                    </a:p>
                  </a:txBody>
                  <a:tcPr marL="0" marR="0" marT="59055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245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95242795"/>
                  </a:ext>
                </a:extLst>
              </a:tr>
              <a:tr h="21526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1245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marL="227013" indent="-171450">
                        <a:lnSpc>
                          <a:spcPct val="100000"/>
                        </a:lnSpc>
                        <a:buFont typeface="Wingdings" panose="05000000000000000000" pitchFamily="2" charset="2"/>
                        <a:buChar char="ü"/>
                      </a:pPr>
                      <a:r>
                        <a:rPr lang="en-US" sz="1000" dirty="0">
                          <a:latin typeface="+mn-lt"/>
                          <a:cs typeface="Calibri"/>
                        </a:rPr>
                        <a:t>Managing</a:t>
                      </a:r>
                      <a:r>
                        <a:rPr lang="en-US" sz="1000" spc="-30" dirty="0">
                          <a:latin typeface="+mn-lt"/>
                          <a:cs typeface="Calibri"/>
                        </a:rPr>
                        <a:t> </a:t>
                      </a:r>
                      <a:r>
                        <a:rPr lang="en-US" sz="1000" dirty="0">
                          <a:latin typeface="+mn-lt"/>
                          <a:cs typeface="Calibri"/>
                        </a:rPr>
                        <a:t>unexpected</a:t>
                      </a:r>
                      <a:r>
                        <a:rPr lang="en-US" sz="1000" spc="-25" dirty="0">
                          <a:latin typeface="+mn-lt"/>
                          <a:cs typeface="Calibri"/>
                        </a:rPr>
                        <a:t> </a:t>
                      </a:r>
                      <a:r>
                        <a:rPr lang="en-US" sz="1000" dirty="0">
                          <a:latin typeface="+mn-lt"/>
                          <a:cs typeface="Calibri"/>
                        </a:rPr>
                        <a:t>events</a:t>
                      </a:r>
                      <a:r>
                        <a:rPr lang="en-US" sz="1000" spc="-25" dirty="0">
                          <a:latin typeface="+mn-lt"/>
                          <a:cs typeface="Calibri"/>
                        </a:rPr>
                        <a:t> </a:t>
                      </a:r>
                      <a:r>
                        <a:rPr lang="en-US" sz="1000" dirty="0">
                          <a:latin typeface="+mn-lt"/>
                          <a:cs typeface="Calibri"/>
                        </a:rPr>
                        <a:t>and</a:t>
                      </a:r>
                      <a:r>
                        <a:rPr lang="en-US" sz="1000" spc="-25" dirty="0">
                          <a:latin typeface="+mn-lt"/>
                          <a:cs typeface="Calibri"/>
                        </a:rPr>
                        <a:t> </a:t>
                      </a:r>
                      <a:r>
                        <a:rPr lang="en-US" sz="1000" spc="-10" dirty="0">
                          <a:latin typeface="+mn-lt"/>
                          <a:cs typeface="Calibri"/>
                        </a:rPr>
                        <a:t>expenses</a:t>
                      </a:r>
                      <a:endParaRPr sz="1000" dirty="0">
                        <a:latin typeface="+mn-lt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245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marL="7112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dirty="0">
                          <a:latin typeface="Wingdings"/>
                          <a:cs typeface="Wingdings"/>
                        </a:rPr>
                        <a:t></a:t>
                      </a:r>
                      <a:r>
                        <a:rPr lang="en-US" sz="1100" spc="-1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lang="en-US" sz="1100" dirty="0">
                          <a:latin typeface="Calibri"/>
                          <a:cs typeface="Calibri"/>
                        </a:rPr>
                        <a:t>Managing</a:t>
                      </a:r>
                      <a:r>
                        <a:rPr lang="en-US" sz="1100" spc="-3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lang="en-US" sz="1100" dirty="0">
                          <a:latin typeface="Calibri"/>
                          <a:cs typeface="Calibri"/>
                        </a:rPr>
                        <a:t>unexpected</a:t>
                      </a:r>
                      <a:r>
                        <a:rPr lang="en-US" sz="1100" spc="-2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lang="en-US" sz="1100" dirty="0">
                          <a:latin typeface="Calibri"/>
                          <a:cs typeface="Calibri"/>
                        </a:rPr>
                        <a:t>events</a:t>
                      </a:r>
                      <a:r>
                        <a:rPr lang="en-US" sz="1100" spc="-2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lang="en-US" sz="1100" dirty="0">
                          <a:latin typeface="Calibri"/>
                          <a:cs typeface="Calibri"/>
                        </a:rPr>
                        <a:t>and</a:t>
                      </a:r>
                      <a:r>
                        <a:rPr lang="en-US" sz="1100" spc="-2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lang="en-US" sz="1100" spc="-10" dirty="0">
                          <a:latin typeface="Calibri"/>
                          <a:cs typeface="Calibri"/>
                        </a:rPr>
                        <a:t>expenses</a:t>
                      </a:r>
                      <a:endParaRPr lang="en-US" sz="1100" dirty="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245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marL="71120">
                        <a:lnSpc>
                          <a:spcPct val="100000"/>
                        </a:lnSpc>
                      </a:pPr>
                      <a:endParaRPr sz="1100" dirty="0">
                        <a:latin typeface="Calibri"/>
                        <a:cs typeface="Calibri"/>
                      </a:endParaRPr>
                    </a:p>
                  </a:txBody>
                  <a:tcPr marL="0" marR="0" marT="59055" marB="0">
                    <a:lnL w="12700" cap="flat" cmpd="sng" algn="ctr">
                      <a:solidFill>
                        <a:srgbClr val="1245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49541842"/>
                  </a:ext>
                </a:extLst>
              </a:tr>
              <a:tr h="35354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1245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245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1000" dirty="0">
                          <a:latin typeface="+mn-lt"/>
                          <a:cs typeface="Calibri"/>
                        </a:rPr>
                        <a:t>Log</a:t>
                      </a:r>
                      <a:r>
                        <a:rPr lang="en-US" sz="1000" spc="25" dirty="0">
                          <a:latin typeface="+mn-lt"/>
                          <a:cs typeface="Calibri"/>
                        </a:rPr>
                        <a:t> on </a:t>
                      </a:r>
                      <a:r>
                        <a:rPr lang="en-US" sz="1000" dirty="0">
                          <a:latin typeface="+mn-lt"/>
                          <a:cs typeface="Calibri"/>
                        </a:rPr>
                        <a:t>to</a:t>
                      </a:r>
                      <a:r>
                        <a:rPr lang="en-US" sz="1000" spc="35" dirty="0">
                          <a:latin typeface="+mn-lt"/>
                          <a:cs typeface="Calibri"/>
                        </a:rPr>
                        <a:t> </a:t>
                      </a:r>
                      <a:r>
                        <a:rPr lang="en-US" sz="1000" b="1" u="sng" kern="1200" baseline="0" dirty="0">
                          <a:solidFill>
                            <a:srgbClr val="124582"/>
                          </a:solidFill>
                          <a:uFill>
                            <a:solidFill>
                              <a:srgbClr val="124582"/>
                            </a:solidFill>
                          </a:uFill>
                          <a:latin typeface="+mn-lt"/>
                          <a:ea typeface="+mn-ea"/>
                          <a:cs typeface="Calibri"/>
                          <a:hlinkClick r:id="rId3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netbenefits.fidelity.com/</a:t>
                      </a:r>
                      <a:r>
                        <a:rPr lang="en-US" sz="1000" b="1" u="sng" kern="1200" baseline="0" dirty="0" err="1">
                          <a:solidFill>
                            <a:srgbClr val="124582"/>
                          </a:solidFill>
                          <a:uFill>
                            <a:solidFill>
                              <a:srgbClr val="124582"/>
                            </a:solidFill>
                          </a:uFill>
                          <a:latin typeface="+mn-lt"/>
                          <a:ea typeface="+mn-ea"/>
                          <a:cs typeface="Calibri"/>
                          <a:hlinkClick r:id="rId3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ondemandmeetings</a:t>
                      </a:r>
                      <a:r>
                        <a:rPr lang="en-US" sz="1000" b="1" u="none" kern="1200" baseline="0" dirty="0">
                          <a:solidFill>
                            <a:srgbClr val="124582"/>
                          </a:solidFill>
                          <a:uFill>
                            <a:solidFill>
                              <a:srgbClr val="124582"/>
                            </a:solidFill>
                          </a:uFill>
                          <a:latin typeface="+mn-lt"/>
                          <a:ea typeface="+mn-ea"/>
                          <a:cs typeface="Calibri"/>
                        </a:rPr>
                        <a:t> </a:t>
                      </a:r>
                      <a:r>
                        <a:rPr lang="en-US" sz="1000" dirty="0">
                          <a:latin typeface="+mn-lt"/>
                          <a:cs typeface="Calibri"/>
                        </a:rPr>
                        <a:t>to</a:t>
                      </a:r>
                      <a:r>
                        <a:rPr lang="en-US" sz="1000" spc="45" dirty="0">
                          <a:latin typeface="+mn-lt"/>
                          <a:cs typeface="Calibri"/>
                        </a:rPr>
                        <a:t> </a:t>
                      </a:r>
                      <a:r>
                        <a:rPr lang="en-US" sz="1000" dirty="0">
                          <a:latin typeface="+mn-lt"/>
                          <a:cs typeface="Calibri"/>
                        </a:rPr>
                        <a:t>learn</a:t>
                      </a:r>
                      <a:r>
                        <a:rPr lang="en-US" sz="1000" spc="30" dirty="0">
                          <a:latin typeface="+mn-lt"/>
                          <a:cs typeface="Calibri"/>
                        </a:rPr>
                        <a:t> </a:t>
                      </a:r>
                      <a:r>
                        <a:rPr lang="en-US" sz="1000" spc="-10" dirty="0">
                          <a:latin typeface="+mn-lt"/>
                          <a:cs typeface="Calibri"/>
                        </a:rPr>
                        <a:t>more.</a:t>
                      </a:r>
                      <a:endParaRPr sz="1000" dirty="0">
                        <a:latin typeface="+mn-lt"/>
                        <a:cs typeface="Times New Roman"/>
                      </a:endParaRPr>
                    </a:p>
                  </a:txBody>
                  <a:tcPr marL="0" marR="0" marT="59055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245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245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dirty="0">
                          <a:latin typeface="Calibri"/>
                          <a:cs typeface="Calibri"/>
                        </a:rPr>
                        <a:t>Log</a:t>
                      </a:r>
                      <a:r>
                        <a:rPr lang="en-US" sz="1100" spc="2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lang="en-US" sz="1100" dirty="0">
                          <a:latin typeface="Calibri"/>
                          <a:cs typeface="Calibri"/>
                        </a:rPr>
                        <a:t>in</a:t>
                      </a:r>
                      <a:r>
                        <a:rPr lang="en-US" sz="1100" spc="2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lang="en-US" sz="1100" dirty="0">
                          <a:latin typeface="Calibri"/>
                          <a:cs typeface="Calibri"/>
                        </a:rPr>
                        <a:t>to</a:t>
                      </a:r>
                      <a:r>
                        <a:rPr lang="en-US" sz="1100" spc="3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lang="en-US" sz="1200" b="1" u="sng" kern="1200" baseline="0" dirty="0">
                          <a:solidFill>
                            <a:srgbClr val="124582"/>
                          </a:solidFill>
                          <a:uFill>
                            <a:solidFill>
                              <a:srgbClr val="124582"/>
                            </a:solidFill>
                          </a:uFill>
                          <a:latin typeface="Calibri"/>
                          <a:ea typeface="+mn-ea"/>
                          <a:cs typeface="Calibri"/>
                          <a:hlinkClick r:id="rId3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netbenefits.fidelity.com/</a:t>
                      </a:r>
                      <a:r>
                        <a:rPr lang="en-US" sz="1200" b="1" u="sng" kern="1200" baseline="0" dirty="0" err="1">
                          <a:solidFill>
                            <a:srgbClr val="124582"/>
                          </a:solidFill>
                          <a:uFill>
                            <a:solidFill>
                              <a:srgbClr val="124582"/>
                            </a:solidFill>
                          </a:uFill>
                          <a:latin typeface="Calibri"/>
                          <a:ea typeface="+mn-ea"/>
                          <a:cs typeface="Calibri"/>
                          <a:hlinkClick r:id="rId3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ondemandmeetings</a:t>
                      </a:r>
                      <a:r>
                        <a:rPr lang="en-US" sz="1200" b="1" u="sng" kern="1200" baseline="0" dirty="0">
                          <a:solidFill>
                            <a:srgbClr val="124582"/>
                          </a:solidFill>
                          <a:uFill>
                            <a:solidFill>
                              <a:srgbClr val="124582"/>
                            </a:solidFill>
                          </a:uFill>
                          <a:latin typeface="Calibri"/>
                          <a:ea typeface="+mn-ea"/>
                          <a:cs typeface="Calibri"/>
                        </a:rPr>
                        <a:t> </a:t>
                      </a:r>
                      <a:r>
                        <a:rPr lang="en-US" sz="1100" dirty="0">
                          <a:latin typeface="Calibri"/>
                          <a:cs typeface="Calibri"/>
                        </a:rPr>
                        <a:t>to</a:t>
                      </a:r>
                      <a:r>
                        <a:rPr lang="en-US" sz="1100" spc="4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lang="en-US" sz="1100" dirty="0">
                          <a:latin typeface="Calibri"/>
                          <a:cs typeface="Calibri"/>
                        </a:rPr>
                        <a:t>learn</a:t>
                      </a:r>
                      <a:r>
                        <a:rPr lang="en-US" sz="1100" spc="3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lang="en-US" sz="1100" spc="-10" dirty="0">
                          <a:latin typeface="Calibri"/>
                          <a:cs typeface="Calibri"/>
                        </a:rPr>
                        <a:t>more.</a:t>
                      </a:r>
                      <a:endParaRPr lang="en-US" sz="1100" dirty="0">
                        <a:latin typeface="Calibri"/>
                        <a:cs typeface="Calibri"/>
                      </a:endParaRPr>
                    </a:p>
                  </a:txBody>
                  <a:tcPr marL="0" marR="0" marT="59055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245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245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1245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542793533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245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245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59055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245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245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22623009"/>
                  </a:ext>
                </a:extLst>
              </a:tr>
              <a:tr h="207555">
                <a:tc gridSpan="4">
                  <a:txBody>
                    <a:bodyPr/>
                    <a:lstStyle/>
                    <a:p>
                      <a:pPr marL="75565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495"/>
                        </a:spcBef>
                        <a:spcAft>
                          <a:spcPts val="600"/>
                        </a:spcAft>
                      </a:pPr>
                      <a:r>
                        <a:rPr lang="en-US" sz="1200" b="1" kern="1200" spc="-10" dirty="0">
                          <a:solidFill>
                            <a:srgbClr val="FFFFFF"/>
                          </a:solidFill>
                          <a:latin typeface="+mn-lt"/>
                          <a:ea typeface="+mn-ea"/>
                          <a:cs typeface="Calibri"/>
                        </a:rPr>
                        <a:t>Download the NetBenefits Mobile App</a:t>
                      </a:r>
                    </a:p>
                  </a:txBody>
                  <a:tcPr marL="0" marR="0">
                    <a:lnL w="12700" cap="flat" cmpd="sng" algn="ctr">
                      <a:solidFill>
                        <a:srgbClr val="1245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245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245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245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24582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75565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495"/>
                        </a:spcBef>
                        <a:spcAft>
                          <a:spcPts val="600"/>
                        </a:spcAft>
                      </a:pPr>
                      <a:r>
                        <a:rPr lang="en-US" sz="1400" b="1" kern="1200" spc="-10" dirty="0">
                          <a:solidFill>
                            <a:srgbClr val="FFFFFF"/>
                          </a:solidFill>
                          <a:latin typeface="Calibri"/>
                          <a:ea typeface="+mn-ea"/>
                          <a:cs typeface="Calibri"/>
                        </a:rPr>
                        <a:t>Download the NetBenefits mobile App</a:t>
                      </a:r>
                    </a:p>
                  </a:txBody>
                  <a:tcPr marL="0" marR="0" marT="59055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245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245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245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2458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36328590"/>
                  </a:ext>
                </a:extLst>
              </a:tr>
              <a:tr h="118872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1245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245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245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algn="l" fontAlgn="base"/>
                      <a:r>
                        <a:rPr lang="en-US" sz="1050" b="1" kern="1200" dirty="0">
                          <a:solidFill>
                            <a:srgbClr val="124582"/>
                          </a:solidFill>
                          <a:latin typeface="+mn-lt"/>
                          <a:ea typeface="+mn-ea"/>
                          <a:cs typeface="Calibri"/>
                        </a:rPr>
                        <a:t>Prefer a mobile experience?​</a:t>
                      </a:r>
                    </a:p>
                    <a:p>
                      <a:pPr algn="l" fontAlgn="base"/>
                      <a:r>
                        <a:rPr lang="en-US" sz="1000" b="0" i="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You can also download the </a:t>
                      </a:r>
                      <a:r>
                        <a:rPr lang="en-US" sz="1000" b="1" kern="1200" dirty="0">
                          <a:solidFill>
                            <a:srgbClr val="124582"/>
                          </a:solidFill>
                          <a:latin typeface="+mn-lt"/>
                          <a:ea typeface="+mn-ea"/>
                          <a:cs typeface="Calibri"/>
                        </a:rPr>
                        <a:t>NetBenefits</a:t>
                      </a:r>
                      <a:r>
                        <a:rPr lang="en-US" sz="1000" b="1" kern="1200" baseline="30000" dirty="0">
                          <a:solidFill>
                            <a:srgbClr val="124582"/>
                          </a:solidFill>
                          <a:latin typeface="+mn-lt"/>
                          <a:ea typeface="+mn-ea"/>
                          <a:cs typeface="Calibri"/>
                        </a:rPr>
                        <a:t>®</a:t>
                      </a:r>
                      <a:r>
                        <a:rPr lang="en-US" sz="1000" b="1" kern="1200" dirty="0">
                          <a:solidFill>
                            <a:srgbClr val="124582"/>
                          </a:solidFill>
                          <a:latin typeface="+mn-lt"/>
                          <a:ea typeface="+mn-ea"/>
                          <a:cs typeface="Calibri"/>
                        </a:rPr>
                        <a:t> smartphone app</a:t>
                      </a:r>
                      <a:r>
                        <a:rPr lang="en-US" sz="1000" b="1" i="0" dirty="0">
                          <a:solidFill>
                            <a:srgbClr val="008000"/>
                          </a:solidFill>
                          <a:effectLst/>
                          <a:latin typeface="+mn-lt"/>
                        </a:rPr>
                        <a:t> </a:t>
                      </a:r>
                      <a:br>
                        <a:rPr lang="en-US" sz="1000" b="1" i="0" dirty="0">
                          <a:solidFill>
                            <a:srgbClr val="008000"/>
                          </a:solidFill>
                          <a:effectLst/>
                          <a:latin typeface="+mn-lt"/>
                        </a:rPr>
                      </a:br>
                      <a:r>
                        <a:rPr lang="en-US" sz="1000" b="0" i="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for on-the-go access to your Fidelity workplace accounts.​</a:t>
                      </a:r>
                      <a:br>
                        <a:rPr lang="en-US" sz="1000" b="0" i="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</a:br>
                      <a:endParaRPr lang="en-US" sz="1000" b="0" i="0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  <a:p>
                      <a:pPr marL="0" indent="0" algn="l" fontAlgn="base">
                        <a:spcAft>
                          <a:spcPts val="600"/>
                        </a:spcAft>
                      </a:pPr>
                      <a:r>
                        <a:rPr lang="en-US" sz="1000" b="0" i="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Download the NetBenefits</a:t>
                      </a:r>
                      <a:r>
                        <a:rPr lang="en-US" sz="1000" b="0" i="0" baseline="3000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®</a:t>
                      </a:r>
                      <a:r>
                        <a:rPr lang="en-US" sz="1000" b="0" i="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app today for an Apple, Android, </a:t>
                      </a:r>
                      <a:br>
                        <a:rPr lang="en-US" sz="1000" b="0" i="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</a:br>
                      <a:r>
                        <a:rPr lang="en-US" sz="1000" b="0" i="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or Amazon device.​</a:t>
                      </a:r>
                    </a:p>
                  </a:txBody>
                  <a:tcPr marL="0" marR="0" marT="59055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245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245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245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l" fontAlgn="base"/>
                      <a:r>
                        <a:rPr lang="en-US" sz="1200" b="1" kern="1200" dirty="0">
                          <a:solidFill>
                            <a:srgbClr val="124582"/>
                          </a:solidFill>
                          <a:latin typeface="Calibri"/>
                          <a:ea typeface="+mn-ea"/>
                          <a:cs typeface="Calibri"/>
                        </a:rPr>
                        <a:t>Prefer a mobile experience?​</a:t>
                      </a:r>
                    </a:p>
                    <a:p>
                      <a:pPr algn="l" fontAlgn="base"/>
                      <a:r>
                        <a:rPr lang="en-US" sz="1100" b="0" i="0" dirty="0">
                          <a:solidFill>
                            <a:srgbClr val="000000"/>
                          </a:solidFill>
                          <a:effectLst/>
                          <a:latin typeface="Fidelity Sans" panose="020B0503030202020204" pitchFamily="34" charset="0"/>
                        </a:rPr>
                        <a:t>You can also download the </a:t>
                      </a:r>
                      <a:r>
                        <a:rPr lang="en-US" sz="1200" b="1" kern="1200" dirty="0">
                          <a:solidFill>
                            <a:srgbClr val="124582"/>
                          </a:solidFill>
                          <a:latin typeface="Calibri"/>
                          <a:ea typeface="+mn-ea"/>
                          <a:cs typeface="Calibri"/>
                        </a:rPr>
                        <a:t>NetBenefits® smartphone app</a:t>
                      </a:r>
                      <a:r>
                        <a:rPr lang="en-US" sz="1100" b="1" i="0" dirty="0">
                          <a:solidFill>
                            <a:srgbClr val="008000"/>
                          </a:solidFill>
                          <a:effectLst/>
                          <a:latin typeface="Fidelity Sans" panose="020B0503030202020204" pitchFamily="34" charset="0"/>
                        </a:rPr>
                        <a:t> </a:t>
                      </a:r>
                      <a:r>
                        <a:rPr lang="en-US" sz="1100" b="0" i="0" dirty="0">
                          <a:solidFill>
                            <a:srgbClr val="000000"/>
                          </a:solidFill>
                          <a:effectLst/>
                          <a:latin typeface="Fidelity Sans" panose="020B0503030202020204" pitchFamily="34" charset="0"/>
                        </a:rPr>
                        <a:t>for on-the-go access to your Fidelity workplace accounts.​</a:t>
                      </a:r>
                      <a:br>
                        <a:rPr lang="en-US" sz="2000" b="0" i="0" dirty="0">
                          <a:solidFill>
                            <a:srgbClr val="000000"/>
                          </a:solidFill>
                          <a:effectLst/>
                          <a:latin typeface="Fidelity Sans" panose="020B0503030202020204" pitchFamily="34" charset="0"/>
                        </a:rPr>
                      </a:br>
                      <a:endParaRPr lang="en-US" sz="800" b="0" i="0" dirty="0">
                        <a:solidFill>
                          <a:srgbClr val="000000"/>
                        </a:solidFill>
                        <a:effectLst/>
                      </a:endParaRPr>
                    </a:p>
                    <a:p>
                      <a:pPr marL="0" indent="0" algn="l" fontAlgn="base"/>
                      <a:r>
                        <a:rPr lang="en-US" sz="1050" b="0" i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Download the NetBenefits® app today for an Apple, Android, or Amazon device.​</a:t>
                      </a:r>
                      <a:endParaRPr lang="en-US" sz="2000" b="0" i="0" dirty="0">
                        <a:solidFill>
                          <a:srgbClr val="000000"/>
                        </a:solidFill>
                        <a:effectLst/>
                      </a:endParaRPr>
                    </a:p>
                    <a:p>
                      <a:pPr algn="l" fontAlgn="base"/>
                      <a:r>
                        <a:rPr lang="en-US" sz="1050" b="0" i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​</a:t>
                      </a:r>
                    </a:p>
                    <a:p>
                      <a:pPr algn="l" fontAlgn="base"/>
                      <a:endParaRPr lang="en-US" sz="1000" b="0" i="0" dirty="0">
                        <a:solidFill>
                          <a:srgbClr val="000000"/>
                        </a:solidFill>
                        <a:effectLst/>
                      </a:endParaRPr>
                    </a:p>
                    <a:p>
                      <a:pPr marL="7112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100" dirty="0">
                        <a:latin typeface="Calibri"/>
                        <a:cs typeface="Calibri"/>
                      </a:endParaRPr>
                    </a:p>
                  </a:txBody>
                  <a:tcPr marL="0" marR="0" marT="59055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245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245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245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1245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920942165"/>
                  </a:ext>
                </a:extLst>
              </a:tr>
            </a:tbl>
          </a:graphicData>
        </a:graphic>
      </p:graphicFrame>
      <p:pic>
        <p:nvPicPr>
          <p:cNvPr id="3" name="object 5">
            <a:extLst>
              <a:ext uri="{FF2B5EF4-FFF2-40B4-BE49-F238E27FC236}">
                <a16:creationId xmlns:a16="http://schemas.microsoft.com/office/drawing/2014/main" id="{A2DAEACF-9F28-A398-F29C-11A34EF9BF3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-20000" contrast="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788601" y="2189448"/>
            <a:ext cx="363147" cy="274320"/>
          </a:xfrm>
          <a:prstGeom prst="rect">
            <a:avLst/>
          </a:prstGeom>
        </p:spPr>
      </p:pic>
      <p:graphicFrame>
        <p:nvGraphicFramePr>
          <p:cNvPr id="4" name="object 6">
            <a:extLst>
              <a:ext uri="{FF2B5EF4-FFF2-40B4-BE49-F238E27FC236}">
                <a16:creationId xmlns:a16="http://schemas.microsoft.com/office/drawing/2014/main" id="{65AA7FED-12E5-9CB9-8637-7532B71541E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52853910"/>
              </p:ext>
            </p:extLst>
          </p:nvPr>
        </p:nvGraphicFramePr>
        <p:xfrm>
          <a:off x="186351" y="1780560"/>
          <a:ext cx="3177540" cy="4114321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17754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246135">
                <a:tc>
                  <a:txBody>
                    <a:bodyPr/>
                    <a:lstStyle/>
                    <a:p>
                      <a:pPr marL="71120">
                        <a:lnSpc>
                          <a:spcPct val="100000"/>
                        </a:lnSpc>
                        <a:spcBef>
                          <a:spcPts val="185"/>
                        </a:spcBef>
                      </a:pPr>
                      <a:r>
                        <a:rPr sz="1200" b="1" dirty="0">
                          <a:solidFill>
                            <a:srgbClr val="FFFFFF"/>
                          </a:solidFill>
                          <a:latin typeface="+mn-lt"/>
                          <a:cs typeface="Calibri"/>
                        </a:rPr>
                        <a:t>Financial</a:t>
                      </a:r>
                      <a:r>
                        <a:rPr sz="1200" b="1" spc="-25" dirty="0">
                          <a:solidFill>
                            <a:srgbClr val="FFFFFF"/>
                          </a:solidFill>
                          <a:latin typeface="+mn-lt"/>
                          <a:cs typeface="Calibri"/>
                        </a:rPr>
                        <a:t> </a:t>
                      </a:r>
                      <a:r>
                        <a:rPr sz="1200" b="1" spc="-10" dirty="0">
                          <a:solidFill>
                            <a:srgbClr val="FFFFFF"/>
                          </a:solidFill>
                          <a:latin typeface="+mn-lt"/>
                          <a:cs typeface="Calibri"/>
                        </a:rPr>
                        <a:t>Wellness</a:t>
                      </a:r>
                      <a:endParaRPr sz="1200" dirty="0">
                        <a:latin typeface="+mn-lt"/>
                        <a:cs typeface="Calibri"/>
                      </a:endParaRPr>
                    </a:p>
                  </a:txBody>
                  <a:tcPr marL="0" marR="0" marT="23495" marB="0">
                    <a:lnL w="12700" cap="flat" cmpd="sng" algn="ctr">
                      <a:solidFill>
                        <a:srgbClr val="1245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245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245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12458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01871">
                <a:tc>
                  <a:txBody>
                    <a:bodyPr/>
                    <a:lstStyle/>
                    <a:p>
                      <a:pPr marL="596900" algn="just">
                        <a:lnSpc>
                          <a:spcPct val="120000"/>
                        </a:lnSpc>
                        <a:spcBef>
                          <a:spcPts val="225"/>
                        </a:spcBef>
                      </a:pPr>
                      <a:r>
                        <a:rPr sz="1050" b="1" u="sng" baseline="0" dirty="0">
                          <a:solidFill>
                            <a:srgbClr val="124582"/>
                          </a:solidFill>
                          <a:uFill>
                            <a:solidFill>
                              <a:srgbClr val="124582"/>
                            </a:solidFill>
                          </a:uFill>
                          <a:latin typeface="+mn-lt"/>
                          <a:cs typeface="Calibri"/>
                          <a:hlinkClick r:id="rId6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Financial</a:t>
                      </a:r>
                      <a:r>
                        <a:rPr sz="1050" b="1" u="sng" spc="-15" baseline="0" dirty="0">
                          <a:solidFill>
                            <a:srgbClr val="124582"/>
                          </a:solidFill>
                          <a:uFill>
                            <a:solidFill>
                              <a:srgbClr val="124582"/>
                            </a:solidFill>
                          </a:uFill>
                          <a:latin typeface="+mn-lt"/>
                          <a:cs typeface="Calibri"/>
                          <a:hlinkClick r:id="rId6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 </a:t>
                      </a:r>
                      <a:r>
                        <a:rPr sz="1050" b="1" u="sng" baseline="0" dirty="0">
                          <a:solidFill>
                            <a:srgbClr val="124582"/>
                          </a:solidFill>
                          <a:uFill>
                            <a:solidFill>
                              <a:srgbClr val="124582"/>
                            </a:solidFill>
                          </a:uFill>
                          <a:latin typeface="+mn-lt"/>
                          <a:cs typeface="Calibri"/>
                          <a:hlinkClick r:id="rId6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Wellness </a:t>
                      </a:r>
                      <a:r>
                        <a:rPr sz="1050" b="1" u="sng" spc="-10" baseline="0" dirty="0">
                          <a:solidFill>
                            <a:srgbClr val="124582"/>
                          </a:solidFill>
                          <a:uFill>
                            <a:solidFill>
                              <a:srgbClr val="124582"/>
                            </a:solidFill>
                          </a:uFill>
                          <a:latin typeface="+mn-lt"/>
                          <a:cs typeface="Calibri"/>
                          <a:hlinkClick r:id="rId6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Checkup</a:t>
                      </a:r>
                      <a:endParaRPr sz="1050" baseline="0" dirty="0">
                        <a:solidFill>
                          <a:srgbClr val="124582"/>
                        </a:solidFill>
                        <a:uFill>
                          <a:solidFill>
                            <a:srgbClr val="124582"/>
                          </a:solidFill>
                        </a:uFill>
                        <a:latin typeface="+mn-lt"/>
                        <a:cs typeface="Calibri"/>
                      </a:endParaRPr>
                    </a:p>
                    <a:p>
                      <a:pPr marL="596900" marR="194310" algn="just">
                        <a:lnSpc>
                          <a:spcPct val="100000"/>
                        </a:lnSpc>
                        <a:spcBef>
                          <a:spcPts val="210"/>
                        </a:spcBef>
                      </a:pPr>
                      <a:r>
                        <a:rPr sz="1000" dirty="0">
                          <a:latin typeface="+mn-lt"/>
                          <a:cs typeface="Calibri"/>
                        </a:rPr>
                        <a:t>See</a:t>
                      </a:r>
                      <a:r>
                        <a:rPr sz="1000" spc="204" dirty="0">
                          <a:latin typeface="+mn-lt"/>
                          <a:cs typeface="Calibri"/>
                        </a:rPr>
                        <a:t> </a:t>
                      </a:r>
                      <a:r>
                        <a:rPr sz="1000" dirty="0">
                          <a:latin typeface="+mn-lt"/>
                          <a:cs typeface="Calibri"/>
                        </a:rPr>
                        <a:t>where</a:t>
                      </a:r>
                      <a:r>
                        <a:rPr sz="1000" spc="204" dirty="0">
                          <a:latin typeface="+mn-lt"/>
                          <a:cs typeface="Calibri"/>
                        </a:rPr>
                        <a:t> </a:t>
                      </a:r>
                      <a:r>
                        <a:rPr sz="1000" dirty="0">
                          <a:latin typeface="+mn-lt"/>
                          <a:cs typeface="Calibri"/>
                        </a:rPr>
                        <a:t>you</a:t>
                      </a:r>
                      <a:r>
                        <a:rPr sz="1000" spc="204" dirty="0">
                          <a:latin typeface="+mn-lt"/>
                          <a:cs typeface="Calibri"/>
                        </a:rPr>
                        <a:t> </a:t>
                      </a:r>
                      <a:r>
                        <a:rPr sz="1000" dirty="0">
                          <a:latin typeface="+mn-lt"/>
                          <a:cs typeface="Calibri"/>
                        </a:rPr>
                        <a:t>stand</a:t>
                      </a:r>
                      <a:r>
                        <a:rPr sz="1000" spc="200" dirty="0">
                          <a:latin typeface="+mn-lt"/>
                          <a:cs typeface="Calibri"/>
                        </a:rPr>
                        <a:t> </a:t>
                      </a:r>
                      <a:r>
                        <a:rPr sz="1000" dirty="0">
                          <a:latin typeface="+mn-lt"/>
                          <a:cs typeface="Calibri"/>
                        </a:rPr>
                        <a:t>and</a:t>
                      </a:r>
                      <a:r>
                        <a:rPr sz="1000" spc="204" dirty="0">
                          <a:latin typeface="+mn-lt"/>
                          <a:cs typeface="Calibri"/>
                        </a:rPr>
                        <a:t> </a:t>
                      </a:r>
                      <a:r>
                        <a:rPr sz="1000" dirty="0">
                          <a:latin typeface="+mn-lt"/>
                          <a:cs typeface="Calibri"/>
                        </a:rPr>
                        <a:t>how</a:t>
                      </a:r>
                      <a:r>
                        <a:rPr sz="1000" spc="204" dirty="0">
                          <a:latin typeface="+mn-lt"/>
                          <a:cs typeface="Calibri"/>
                        </a:rPr>
                        <a:t> </a:t>
                      </a:r>
                      <a:r>
                        <a:rPr sz="1000" dirty="0">
                          <a:latin typeface="+mn-lt"/>
                          <a:cs typeface="Calibri"/>
                        </a:rPr>
                        <a:t>you</a:t>
                      </a:r>
                      <a:r>
                        <a:rPr sz="1000" spc="204" dirty="0">
                          <a:latin typeface="+mn-lt"/>
                          <a:cs typeface="Calibri"/>
                        </a:rPr>
                        <a:t> </a:t>
                      </a:r>
                      <a:r>
                        <a:rPr sz="1000" spc="-25" dirty="0">
                          <a:latin typeface="+mn-lt"/>
                          <a:cs typeface="Calibri"/>
                        </a:rPr>
                        <a:t>can </a:t>
                      </a:r>
                      <a:r>
                        <a:rPr sz="1000" dirty="0">
                          <a:latin typeface="+mn-lt"/>
                          <a:cs typeface="Calibri"/>
                        </a:rPr>
                        <a:t>take</a:t>
                      </a:r>
                      <a:r>
                        <a:rPr sz="1000" spc="25" dirty="0">
                          <a:latin typeface="+mn-lt"/>
                          <a:cs typeface="Calibri"/>
                        </a:rPr>
                        <a:t> </a:t>
                      </a:r>
                      <a:r>
                        <a:rPr sz="1000" dirty="0">
                          <a:latin typeface="+mn-lt"/>
                          <a:cs typeface="Calibri"/>
                        </a:rPr>
                        <a:t>simple</a:t>
                      </a:r>
                      <a:r>
                        <a:rPr sz="1000" spc="55" dirty="0">
                          <a:latin typeface="+mn-lt"/>
                          <a:cs typeface="Calibri"/>
                        </a:rPr>
                        <a:t> </a:t>
                      </a:r>
                      <a:r>
                        <a:rPr sz="1000" dirty="0">
                          <a:latin typeface="+mn-lt"/>
                          <a:cs typeface="Calibri"/>
                        </a:rPr>
                        <a:t>steps</a:t>
                      </a:r>
                      <a:r>
                        <a:rPr sz="1000" spc="40" dirty="0">
                          <a:latin typeface="+mn-lt"/>
                          <a:cs typeface="Calibri"/>
                        </a:rPr>
                        <a:t> </a:t>
                      </a:r>
                      <a:r>
                        <a:rPr sz="1000" dirty="0">
                          <a:latin typeface="+mn-lt"/>
                          <a:cs typeface="Calibri"/>
                        </a:rPr>
                        <a:t>to</a:t>
                      </a:r>
                      <a:r>
                        <a:rPr sz="1000" spc="45" dirty="0">
                          <a:latin typeface="+mn-lt"/>
                          <a:cs typeface="Calibri"/>
                        </a:rPr>
                        <a:t> </a:t>
                      </a:r>
                      <a:r>
                        <a:rPr sz="1000" dirty="0">
                          <a:latin typeface="+mn-lt"/>
                          <a:cs typeface="Calibri"/>
                        </a:rPr>
                        <a:t>gain</a:t>
                      </a:r>
                      <a:r>
                        <a:rPr sz="1000" spc="35" dirty="0">
                          <a:latin typeface="+mn-lt"/>
                          <a:cs typeface="Calibri"/>
                        </a:rPr>
                        <a:t> </a:t>
                      </a:r>
                      <a:r>
                        <a:rPr sz="1000" dirty="0">
                          <a:latin typeface="+mn-lt"/>
                          <a:cs typeface="Calibri"/>
                        </a:rPr>
                        <a:t>more</a:t>
                      </a:r>
                      <a:r>
                        <a:rPr sz="1000" spc="40" dirty="0">
                          <a:latin typeface="+mn-lt"/>
                          <a:cs typeface="Calibri"/>
                        </a:rPr>
                        <a:t> </a:t>
                      </a:r>
                      <a:r>
                        <a:rPr sz="1000" dirty="0">
                          <a:latin typeface="+mn-lt"/>
                          <a:cs typeface="Calibri"/>
                        </a:rPr>
                        <a:t>control</a:t>
                      </a:r>
                      <a:r>
                        <a:rPr sz="1000" spc="40" dirty="0">
                          <a:latin typeface="+mn-lt"/>
                          <a:cs typeface="Calibri"/>
                        </a:rPr>
                        <a:t> </a:t>
                      </a:r>
                      <a:r>
                        <a:rPr sz="1000" spc="-25" dirty="0">
                          <a:latin typeface="+mn-lt"/>
                          <a:cs typeface="Calibri"/>
                        </a:rPr>
                        <a:t>of </a:t>
                      </a:r>
                      <a:r>
                        <a:rPr sz="1000" dirty="0">
                          <a:latin typeface="+mn-lt"/>
                          <a:cs typeface="Calibri"/>
                        </a:rPr>
                        <a:t>today’s</a:t>
                      </a:r>
                      <a:r>
                        <a:rPr sz="1000" spc="-25" dirty="0">
                          <a:latin typeface="+mn-lt"/>
                          <a:cs typeface="Calibri"/>
                        </a:rPr>
                        <a:t> </a:t>
                      </a:r>
                      <a:r>
                        <a:rPr sz="1000" dirty="0">
                          <a:latin typeface="+mn-lt"/>
                          <a:cs typeface="Calibri"/>
                        </a:rPr>
                        <a:t>financial</a:t>
                      </a:r>
                      <a:r>
                        <a:rPr sz="1000" spc="-25" dirty="0">
                          <a:latin typeface="+mn-lt"/>
                          <a:cs typeface="Calibri"/>
                        </a:rPr>
                        <a:t> </a:t>
                      </a:r>
                      <a:r>
                        <a:rPr sz="1000" spc="-10" dirty="0">
                          <a:latin typeface="+mn-lt"/>
                          <a:cs typeface="Calibri"/>
                        </a:rPr>
                        <a:t>challenges.</a:t>
                      </a:r>
                      <a:endParaRPr sz="1000" dirty="0">
                        <a:latin typeface="+mn-lt"/>
                        <a:cs typeface="Calibri"/>
                      </a:endParaRPr>
                    </a:p>
                  </a:txBody>
                  <a:tcPr marL="0" marR="0" marT="28575" marB="0">
                    <a:lnL w="12700" cap="flat" cmpd="sng" algn="ctr">
                      <a:solidFill>
                        <a:srgbClr val="1245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245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69935">
                <a:tc>
                  <a:txBody>
                    <a:bodyPr/>
                    <a:lstStyle/>
                    <a:p>
                      <a:pPr marL="71120">
                        <a:lnSpc>
                          <a:spcPct val="100000"/>
                        </a:lnSpc>
                        <a:spcBef>
                          <a:spcPts val="160"/>
                        </a:spcBef>
                      </a:pPr>
                      <a:r>
                        <a:rPr sz="1200" b="1" dirty="0">
                          <a:solidFill>
                            <a:srgbClr val="FFFFFF"/>
                          </a:solidFill>
                          <a:latin typeface="+mn-lt"/>
                          <a:cs typeface="Calibri"/>
                        </a:rPr>
                        <a:t>Student</a:t>
                      </a:r>
                      <a:r>
                        <a:rPr sz="1200" b="1" spc="-25" dirty="0">
                          <a:solidFill>
                            <a:srgbClr val="FFFFFF"/>
                          </a:solidFill>
                          <a:latin typeface="+mn-lt"/>
                          <a:cs typeface="Calibri"/>
                        </a:rPr>
                        <a:t> </a:t>
                      </a:r>
                      <a:r>
                        <a:rPr sz="1200" b="1" spc="-20" dirty="0">
                          <a:solidFill>
                            <a:srgbClr val="FFFFFF"/>
                          </a:solidFill>
                          <a:latin typeface="+mn-lt"/>
                          <a:cs typeface="Calibri"/>
                        </a:rPr>
                        <a:t>Debt</a:t>
                      </a:r>
                      <a:endParaRPr sz="1200" dirty="0">
                        <a:latin typeface="+mn-lt"/>
                        <a:cs typeface="Calibri"/>
                      </a:endParaRPr>
                    </a:p>
                  </a:txBody>
                  <a:tcPr marL="0" marR="0" marT="20320" marB="0">
                    <a:lnL w="12700" cap="flat" cmpd="sng" algn="ctr">
                      <a:solidFill>
                        <a:srgbClr val="1245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245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12458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940198">
                <a:tc>
                  <a:txBody>
                    <a:bodyPr/>
                    <a:lstStyle/>
                    <a:p>
                      <a:pPr marL="596900" marR="225425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endParaRPr lang="en-US" sz="300" b="1" u="sng" baseline="0" dirty="0">
                        <a:solidFill>
                          <a:srgbClr val="124582"/>
                        </a:solidFill>
                        <a:uFill>
                          <a:solidFill>
                            <a:srgbClr val="124582"/>
                          </a:solidFill>
                        </a:uFill>
                        <a:latin typeface="+mn-lt"/>
                        <a:cs typeface="Calibri"/>
                        <a:hlinkClick r:id="rId7">
                          <a:extLst>
                            <a:ext uri="{A12FA001-AC4F-418D-AE19-62706E023703}">
                              <ahyp:hlinkClr xmlns:ahyp="http://schemas.microsoft.com/office/drawing/2018/hyperlinkcolor" val="tx"/>
                            </a:ext>
                          </a:extLst>
                        </a:hlinkClick>
                      </a:endParaRPr>
                    </a:p>
                    <a:p>
                      <a:pPr marL="596900" marR="225425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sz="1050" b="1" u="sng" baseline="0" dirty="0">
                          <a:solidFill>
                            <a:srgbClr val="124582"/>
                          </a:solidFill>
                          <a:uFill>
                            <a:solidFill>
                              <a:srgbClr val="124582"/>
                            </a:solidFill>
                          </a:uFill>
                          <a:latin typeface="+mn-lt"/>
                          <a:cs typeface="Calibri"/>
                          <a:hlinkClick r:id="rId7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Take</a:t>
                      </a:r>
                      <a:r>
                        <a:rPr sz="1050" b="1" u="sng" spc="-10" baseline="0" dirty="0">
                          <a:solidFill>
                            <a:srgbClr val="124582"/>
                          </a:solidFill>
                          <a:uFill>
                            <a:solidFill>
                              <a:srgbClr val="124582"/>
                            </a:solidFill>
                          </a:uFill>
                          <a:latin typeface="+mn-lt"/>
                          <a:cs typeface="Calibri"/>
                          <a:hlinkClick r:id="rId7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 </a:t>
                      </a:r>
                      <a:r>
                        <a:rPr sz="1050" b="1" u="sng" baseline="0" dirty="0">
                          <a:solidFill>
                            <a:srgbClr val="124582"/>
                          </a:solidFill>
                          <a:uFill>
                            <a:solidFill>
                              <a:srgbClr val="124582"/>
                            </a:solidFill>
                          </a:uFill>
                          <a:latin typeface="+mn-lt"/>
                          <a:cs typeface="Calibri"/>
                          <a:hlinkClick r:id="rId7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control</a:t>
                      </a:r>
                      <a:r>
                        <a:rPr sz="1050" b="1" u="sng" spc="-10" baseline="0" dirty="0">
                          <a:solidFill>
                            <a:srgbClr val="124582"/>
                          </a:solidFill>
                          <a:uFill>
                            <a:solidFill>
                              <a:srgbClr val="124582"/>
                            </a:solidFill>
                          </a:uFill>
                          <a:latin typeface="+mn-lt"/>
                          <a:cs typeface="Calibri"/>
                          <a:hlinkClick r:id="rId7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 </a:t>
                      </a:r>
                      <a:r>
                        <a:rPr sz="1050" b="1" u="sng" baseline="0" dirty="0">
                          <a:solidFill>
                            <a:srgbClr val="124582"/>
                          </a:solidFill>
                          <a:uFill>
                            <a:solidFill>
                              <a:srgbClr val="124582"/>
                            </a:solidFill>
                          </a:uFill>
                          <a:latin typeface="+mn-lt"/>
                          <a:cs typeface="Calibri"/>
                          <a:hlinkClick r:id="rId7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of</a:t>
                      </a:r>
                      <a:r>
                        <a:rPr sz="1050" b="1" u="sng" spc="-15" baseline="0" dirty="0">
                          <a:solidFill>
                            <a:srgbClr val="124582"/>
                          </a:solidFill>
                          <a:uFill>
                            <a:solidFill>
                              <a:srgbClr val="124582"/>
                            </a:solidFill>
                          </a:uFill>
                          <a:latin typeface="+mn-lt"/>
                          <a:cs typeface="Calibri"/>
                          <a:hlinkClick r:id="rId7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 </a:t>
                      </a:r>
                      <a:r>
                        <a:rPr sz="1050" b="1" u="sng" baseline="0" dirty="0">
                          <a:solidFill>
                            <a:srgbClr val="124582"/>
                          </a:solidFill>
                          <a:uFill>
                            <a:solidFill>
                              <a:srgbClr val="124582"/>
                            </a:solidFill>
                          </a:uFill>
                          <a:latin typeface="+mn-lt"/>
                          <a:cs typeface="Calibri"/>
                          <a:hlinkClick r:id="rId7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your</a:t>
                      </a:r>
                      <a:r>
                        <a:rPr sz="1050" b="1" u="sng" spc="-10" baseline="0" dirty="0">
                          <a:solidFill>
                            <a:srgbClr val="124582"/>
                          </a:solidFill>
                          <a:uFill>
                            <a:solidFill>
                              <a:srgbClr val="124582"/>
                            </a:solidFill>
                          </a:uFill>
                          <a:latin typeface="+mn-lt"/>
                          <a:cs typeface="Calibri"/>
                          <a:hlinkClick r:id="rId7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 </a:t>
                      </a:r>
                      <a:r>
                        <a:rPr sz="1050" b="1" u="sng" baseline="0" dirty="0">
                          <a:solidFill>
                            <a:srgbClr val="124582"/>
                          </a:solidFill>
                          <a:uFill>
                            <a:solidFill>
                              <a:srgbClr val="124582"/>
                            </a:solidFill>
                          </a:uFill>
                          <a:latin typeface="+mn-lt"/>
                          <a:cs typeface="Calibri"/>
                          <a:hlinkClick r:id="rId7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student </a:t>
                      </a:r>
                      <a:r>
                        <a:rPr sz="1050" b="1" u="sng" spc="-20" baseline="0" dirty="0">
                          <a:solidFill>
                            <a:srgbClr val="124582"/>
                          </a:solidFill>
                          <a:uFill>
                            <a:solidFill>
                              <a:srgbClr val="124582"/>
                            </a:solidFill>
                          </a:uFill>
                          <a:latin typeface="+mn-lt"/>
                          <a:cs typeface="Calibri"/>
                          <a:hlinkClick r:id="rId7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loans</a:t>
                      </a:r>
                      <a:r>
                        <a:rPr sz="1050" b="1" spc="-20" baseline="0" dirty="0">
                          <a:solidFill>
                            <a:srgbClr val="124582"/>
                          </a:solidFill>
                          <a:uFill>
                            <a:solidFill>
                              <a:srgbClr val="124582"/>
                            </a:solidFill>
                          </a:uFill>
                          <a:latin typeface="+mn-lt"/>
                          <a:cs typeface="Calibri"/>
                        </a:rPr>
                        <a:t> </a:t>
                      </a:r>
                      <a:r>
                        <a:rPr sz="1000" dirty="0">
                          <a:latin typeface="+mn-lt"/>
                          <a:cs typeface="Calibri"/>
                        </a:rPr>
                        <a:t>Explore</a:t>
                      </a:r>
                      <a:r>
                        <a:rPr sz="1000" spc="-40" dirty="0">
                          <a:latin typeface="+mn-lt"/>
                          <a:cs typeface="Calibri"/>
                        </a:rPr>
                        <a:t> </a:t>
                      </a:r>
                      <a:r>
                        <a:rPr sz="1000" dirty="0">
                          <a:latin typeface="+mn-lt"/>
                          <a:cs typeface="Calibri"/>
                        </a:rPr>
                        <a:t>different</a:t>
                      </a:r>
                      <a:r>
                        <a:rPr sz="1000" spc="-40" dirty="0">
                          <a:latin typeface="+mn-lt"/>
                          <a:cs typeface="Calibri"/>
                        </a:rPr>
                        <a:t> </a:t>
                      </a:r>
                      <a:r>
                        <a:rPr sz="1000" dirty="0">
                          <a:latin typeface="+mn-lt"/>
                          <a:cs typeface="Calibri"/>
                        </a:rPr>
                        <a:t>repayment</a:t>
                      </a:r>
                      <a:r>
                        <a:rPr sz="1000" spc="-25" dirty="0">
                          <a:latin typeface="+mn-lt"/>
                          <a:cs typeface="Calibri"/>
                        </a:rPr>
                        <a:t> </a:t>
                      </a:r>
                      <a:r>
                        <a:rPr sz="1000" spc="-10" dirty="0">
                          <a:latin typeface="+mn-lt"/>
                          <a:cs typeface="Calibri"/>
                        </a:rPr>
                        <a:t>strategies </a:t>
                      </a:r>
                      <a:r>
                        <a:rPr sz="1000" dirty="0">
                          <a:latin typeface="+mn-lt"/>
                          <a:cs typeface="Calibri"/>
                        </a:rPr>
                        <a:t>using</a:t>
                      </a:r>
                      <a:r>
                        <a:rPr sz="1000" spc="-25" dirty="0">
                          <a:latin typeface="+mn-lt"/>
                          <a:cs typeface="Calibri"/>
                        </a:rPr>
                        <a:t> </a:t>
                      </a:r>
                      <a:r>
                        <a:rPr sz="1000" dirty="0">
                          <a:latin typeface="+mn-lt"/>
                          <a:cs typeface="Calibri"/>
                        </a:rPr>
                        <a:t>your</a:t>
                      </a:r>
                      <a:r>
                        <a:rPr sz="1000" spc="-15" dirty="0">
                          <a:latin typeface="+mn-lt"/>
                          <a:cs typeface="Calibri"/>
                        </a:rPr>
                        <a:t> </a:t>
                      </a:r>
                      <a:r>
                        <a:rPr sz="1000" dirty="0">
                          <a:latin typeface="+mn-lt"/>
                          <a:cs typeface="Calibri"/>
                        </a:rPr>
                        <a:t>real</a:t>
                      </a:r>
                      <a:r>
                        <a:rPr sz="1000" spc="-15" dirty="0">
                          <a:latin typeface="+mn-lt"/>
                          <a:cs typeface="Calibri"/>
                        </a:rPr>
                        <a:t> </a:t>
                      </a:r>
                      <a:r>
                        <a:rPr sz="1000" dirty="0">
                          <a:latin typeface="+mn-lt"/>
                          <a:cs typeface="Calibri"/>
                        </a:rPr>
                        <a:t>loan</a:t>
                      </a:r>
                      <a:r>
                        <a:rPr sz="1000" spc="-25" dirty="0">
                          <a:latin typeface="+mn-lt"/>
                          <a:cs typeface="Calibri"/>
                        </a:rPr>
                        <a:t> </a:t>
                      </a:r>
                      <a:r>
                        <a:rPr sz="1000" dirty="0">
                          <a:latin typeface="+mn-lt"/>
                          <a:cs typeface="Calibri"/>
                        </a:rPr>
                        <a:t>information</a:t>
                      </a:r>
                      <a:r>
                        <a:rPr sz="1000" spc="-20" dirty="0">
                          <a:latin typeface="+mn-lt"/>
                          <a:cs typeface="Calibri"/>
                        </a:rPr>
                        <a:t> </a:t>
                      </a:r>
                      <a:r>
                        <a:rPr sz="1000" dirty="0">
                          <a:latin typeface="+mn-lt"/>
                          <a:cs typeface="Calibri"/>
                        </a:rPr>
                        <a:t>to</a:t>
                      </a:r>
                      <a:r>
                        <a:rPr sz="1000" spc="-10" dirty="0">
                          <a:latin typeface="+mn-lt"/>
                          <a:cs typeface="Calibri"/>
                        </a:rPr>
                        <a:t> </a:t>
                      </a:r>
                      <a:r>
                        <a:rPr sz="1000" dirty="0">
                          <a:latin typeface="+mn-lt"/>
                          <a:cs typeface="Calibri"/>
                        </a:rPr>
                        <a:t>see</a:t>
                      </a:r>
                      <a:r>
                        <a:rPr sz="1000" spc="-25" dirty="0">
                          <a:latin typeface="+mn-lt"/>
                          <a:cs typeface="Calibri"/>
                        </a:rPr>
                        <a:t> if </a:t>
                      </a:r>
                      <a:r>
                        <a:rPr sz="1000" dirty="0">
                          <a:latin typeface="+mn-lt"/>
                          <a:cs typeface="Calibri"/>
                        </a:rPr>
                        <a:t>there’s</a:t>
                      </a:r>
                      <a:r>
                        <a:rPr sz="1000" spc="-20" dirty="0">
                          <a:latin typeface="+mn-lt"/>
                          <a:cs typeface="Calibri"/>
                        </a:rPr>
                        <a:t> </a:t>
                      </a:r>
                      <a:r>
                        <a:rPr sz="1000" dirty="0">
                          <a:latin typeface="+mn-lt"/>
                          <a:cs typeface="Calibri"/>
                        </a:rPr>
                        <a:t>a</a:t>
                      </a:r>
                      <a:r>
                        <a:rPr sz="1000" spc="-5" dirty="0">
                          <a:latin typeface="+mn-lt"/>
                          <a:cs typeface="Calibri"/>
                        </a:rPr>
                        <a:t> </a:t>
                      </a:r>
                      <a:r>
                        <a:rPr sz="1000" dirty="0">
                          <a:latin typeface="+mn-lt"/>
                          <a:cs typeface="Calibri"/>
                        </a:rPr>
                        <a:t>better</a:t>
                      </a:r>
                      <a:r>
                        <a:rPr sz="1000" spc="-15" dirty="0">
                          <a:latin typeface="+mn-lt"/>
                          <a:cs typeface="Calibri"/>
                        </a:rPr>
                        <a:t> </a:t>
                      </a:r>
                      <a:r>
                        <a:rPr sz="1000" dirty="0">
                          <a:latin typeface="+mn-lt"/>
                          <a:cs typeface="Calibri"/>
                        </a:rPr>
                        <a:t>way</a:t>
                      </a:r>
                      <a:r>
                        <a:rPr sz="1000" spc="-10" dirty="0">
                          <a:latin typeface="+mn-lt"/>
                          <a:cs typeface="Calibri"/>
                        </a:rPr>
                        <a:t> </a:t>
                      </a:r>
                      <a:r>
                        <a:rPr sz="1000" dirty="0">
                          <a:latin typeface="+mn-lt"/>
                          <a:cs typeface="Calibri"/>
                        </a:rPr>
                        <a:t>to</a:t>
                      </a:r>
                      <a:r>
                        <a:rPr sz="1000" spc="-5" dirty="0">
                          <a:latin typeface="+mn-lt"/>
                          <a:cs typeface="Calibri"/>
                        </a:rPr>
                        <a:t> </a:t>
                      </a:r>
                      <a:r>
                        <a:rPr sz="1000" dirty="0">
                          <a:latin typeface="+mn-lt"/>
                          <a:cs typeface="Calibri"/>
                        </a:rPr>
                        <a:t>pay</a:t>
                      </a:r>
                      <a:r>
                        <a:rPr sz="1000" spc="-10" dirty="0">
                          <a:latin typeface="+mn-lt"/>
                          <a:cs typeface="Calibri"/>
                        </a:rPr>
                        <a:t> </a:t>
                      </a:r>
                      <a:r>
                        <a:rPr sz="1000" dirty="0">
                          <a:latin typeface="+mn-lt"/>
                          <a:cs typeface="Calibri"/>
                        </a:rPr>
                        <a:t>off</a:t>
                      </a:r>
                      <a:r>
                        <a:rPr sz="1000" spc="-20" dirty="0">
                          <a:latin typeface="+mn-lt"/>
                          <a:cs typeface="Calibri"/>
                        </a:rPr>
                        <a:t> </a:t>
                      </a:r>
                      <a:r>
                        <a:rPr sz="1000" dirty="0">
                          <a:latin typeface="+mn-lt"/>
                          <a:cs typeface="Calibri"/>
                        </a:rPr>
                        <a:t>your</a:t>
                      </a:r>
                      <a:r>
                        <a:rPr sz="1000" spc="-15" dirty="0">
                          <a:latin typeface="+mn-lt"/>
                          <a:cs typeface="Calibri"/>
                        </a:rPr>
                        <a:t> </a:t>
                      </a:r>
                      <a:r>
                        <a:rPr sz="1000" spc="-20" dirty="0">
                          <a:latin typeface="+mn-lt"/>
                          <a:cs typeface="Calibri"/>
                        </a:rPr>
                        <a:t>loans </a:t>
                      </a:r>
                      <a:r>
                        <a:rPr sz="1000" dirty="0">
                          <a:latin typeface="+mn-lt"/>
                          <a:cs typeface="Calibri"/>
                        </a:rPr>
                        <a:t>for</a:t>
                      </a:r>
                      <a:r>
                        <a:rPr sz="1000" spc="-10" dirty="0">
                          <a:latin typeface="+mn-lt"/>
                          <a:cs typeface="Calibri"/>
                        </a:rPr>
                        <a:t> good</a:t>
                      </a:r>
                      <a:r>
                        <a:rPr sz="1050" spc="-10" dirty="0">
                          <a:latin typeface="+mn-lt"/>
                          <a:cs typeface="Calibri"/>
                        </a:rPr>
                        <a:t>.</a:t>
                      </a:r>
                      <a:endParaRPr sz="1050" dirty="0">
                        <a:latin typeface="+mn-lt"/>
                        <a:cs typeface="Calibri"/>
                      </a:endParaRPr>
                    </a:p>
                  </a:txBody>
                  <a:tcPr marL="0" marR="0" marT="19050" marB="0">
                    <a:lnL w="12700" cap="flat" cmpd="sng" algn="ctr">
                      <a:solidFill>
                        <a:srgbClr val="1245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245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70561">
                <a:tc>
                  <a:txBody>
                    <a:bodyPr/>
                    <a:lstStyle/>
                    <a:p>
                      <a:pPr marL="71120">
                        <a:lnSpc>
                          <a:spcPct val="100000"/>
                        </a:lnSpc>
                        <a:spcBef>
                          <a:spcPts val="160"/>
                        </a:spcBef>
                      </a:pPr>
                      <a:r>
                        <a:rPr sz="1200" b="1" dirty="0">
                          <a:solidFill>
                            <a:srgbClr val="FFFFFF"/>
                          </a:solidFill>
                          <a:latin typeface="+mn-lt"/>
                          <a:cs typeface="Calibri"/>
                        </a:rPr>
                        <a:t>Budget</a:t>
                      </a:r>
                      <a:r>
                        <a:rPr sz="1200" b="1" spc="-20" dirty="0">
                          <a:solidFill>
                            <a:srgbClr val="FFFFFF"/>
                          </a:solidFill>
                          <a:latin typeface="+mn-lt"/>
                          <a:cs typeface="Calibri"/>
                        </a:rPr>
                        <a:t> </a:t>
                      </a:r>
                      <a:r>
                        <a:rPr sz="1200" b="1" dirty="0">
                          <a:solidFill>
                            <a:srgbClr val="FFFFFF"/>
                          </a:solidFill>
                          <a:latin typeface="+mn-lt"/>
                          <a:cs typeface="Calibri"/>
                        </a:rPr>
                        <a:t>and</a:t>
                      </a:r>
                      <a:r>
                        <a:rPr sz="1200" b="1" spc="-15" dirty="0">
                          <a:solidFill>
                            <a:srgbClr val="FFFFFF"/>
                          </a:solidFill>
                          <a:latin typeface="+mn-lt"/>
                          <a:cs typeface="Calibri"/>
                        </a:rPr>
                        <a:t> </a:t>
                      </a:r>
                      <a:r>
                        <a:rPr sz="1200" b="1" dirty="0">
                          <a:solidFill>
                            <a:srgbClr val="FFFFFF"/>
                          </a:solidFill>
                          <a:latin typeface="+mn-lt"/>
                          <a:cs typeface="Calibri"/>
                        </a:rPr>
                        <a:t>Debt</a:t>
                      </a:r>
                      <a:r>
                        <a:rPr sz="1200" b="1" spc="-20" dirty="0">
                          <a:solidFill>
                            <a:srgbClr val="FFFFFF"/>
                          </a:solidFill>
                          <a:latin typeface="+mn-lt"/>
                          <a:cs typeface="Calibri"/>
                        </a:rPr>
                        <a:t> </a:t>
                      </a:r>
                      <a:r>
                        <a:rPr sz="1200" b="1" dirty="0">
                          <a:solidFill>
                            <a:srgbClr val="FFFFFF"/>
                          </a:solidFill>
                          <a:latin typeface="+mn-lt"/>
                          <a:cs typeface="Calibri"/>
                        </a:rPr>
                        <a:t>Digital</a:t>
                      </a:r>
                      <a:r>
                        <a:rPr sz="1200" b="1" spc="-15" dirty="0">
                          <a:solidFill>
                            <a:srgbClr val="FFFFFF"/>
                          </a:solidFill>
                          <a:latin typeface="+mn-lt"/>
                          <a:cs typeface="Calibri"/>
                        </a:rPr>
                        <a:t> </a:t>
                      </a:r>
                      <a:r>
                        <a:rPr sz="1200" b="1" spc="-10" dirty="0">
                          <a:solidFill>
                            <a:srgbClr val="FFFFFF"/>
                          </a:solidFill>
                          <a:latin typeface="+mn-lt"/>
                          <a:cs typeface="Calibri"/>
                        </a:rPr>
                        <a:t>Resources</a:t>
                      </a:r>
                      <a:endParaRPr sz="1200" dirty="0">
                        <a:latin typeface="+mn-lt"/>
                        <a:cs typeface="Calibri"/>
                      </a:endParaRPr>
                    </a:p>
                  </a:txBody>
                  <a:tcPr marL="0" marR="0" marT="20320" marB="0">
                    <a:lnL w="12700" cap="flat" cmpd="sng" algn="ctr">
                      <a:solidFill>
                        <a:srgbClr val="1245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245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12458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51761">
                <a:tc>
                  <a:txBody>
                    <a:bodyPr/>
                    <a:lstStyle/>
                    <a:p>
                      <a:pPr marL="574040" marR="200660">
                        <a:lnSpc>
                          <a:spcPct val="100000"/>
                        </a:lnSpc>
                      </a:pPr>
                      <a:endParaRPr sz="700" u="sng" baseline="0" dirty="0">
                        <a:solidFill>
                          <a:srgbClr val="124582"/>
                        </a:solidFill>
                        <a:uFill>
                          <a:solidFill>
                            <a:srgbClr val="124582"/>
                          </a:solidFill>
                        </a:uFill>
                        <a:latin typeface="Calibri"/>
                        <a:cs typeface="Calibri"/>
                      </a:endParaRPr>
                    </a:p>
                  </a:txBody>
                  <a:tcPr marL="0" marR="0" marT="10795" marB="0">
                    <a:lnL w="12700" cap="flat" cmpd="sng" algn="ctr">
                      <a:solidFill>
                        <a:srgbClr val="1245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245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980501293"/>
                  </a:ext>
                </a:extLst>
              </a:tr>
              <a:tr h="1333860">
                <a:tc>
                  <a:txBody>
                    <a:bodyPr/>
                    <a:lstStyle/>
                    <a:p>
                      <a:pPr marL="574040" marR="473075">
                        <a:lnSpc>
                          <a:spcPct val="100000"/>
                        </a:lnSpc>
                        <a:spcBef>
                          <a:spcPts val="1200"/>
                        </a:spcBef>
                      </a:pPr>
                      <a:r>
                        <a:rPr lang="en-US" sz="1000" b="1" dirty="0">
                          <a:solidFill>
                            <a:srgbClr val="124582"/>
                          </a:solidFill>
                          <a:latin typeface="+mn-lt"/>
                          <a:cs typeface="Calibri"/>
                          <a:hlinkClick r:id="rId8"/>
                        </a:rPr>
                        <a:t>Article: 7 Steps to Learn How to Budget</a:t>
                      </a:r>
                      <a:endParaRPr sz="1000" u="sng" baseline="0" dirty="0">
                        <a:solidFill>
                          <a:srgbClr val="124582"/>
                        </a:solidFill>
                        <a:uFill>
                          <a:solidFill>
                            <a:srgbClr val="124582"/>
                          </a:solidFill>
                        </a:uFill>
                        <a:latin typeface="+mn-lt"/>
                        <a:cs typeface="Calibri"/>
                      </a:endParaRPr>
                    </a:p>
                    <a:p>
                      <a:pPr marL="574040" marR="200660">
                        <a:lnSpc>
                          <a:spcPct val="231700"/>
                        </a:lnSpc>
                      </a:pPr>
                      <a:r>
                        <a:rPr lang="en-US" sz="1000" b="1" u="sng" baseline="0" dirty="0">
                          <a:solidFill>
                            <a:srgbClr val="124582"/>
                          </a:solidFill>
                          <a:uFill>
                            <a:solidFill>
                              <a:srgbClr val="124582"/>
                            </a:solidFill>
                          </a:uFill>
                          <a:latin typeface="+mn-lt"/>
                          <a:cs typeface="Calibri"/>
                          <a:hlinkClick r:id="rId9"/>
                        </a:rPr>
                        <a:t>Article: Pay Down Debt or Invest?</a:t>
                      </a:r>
                      <a:endParaRPr lang="en-US" sz="1000" b="1" u="sng" spc="-10" baseline="0" dirty="0">
                        <a:solidFill>
                          <a:srgbClr val="124582"/>
                        </a:solidFill>
                        <a:uFill>
                          <a:solidFill>
                            <a:srgbClr val="124582"/>
                          </a:solidFill>
                        </a:uFill>
                        <a:latin typeface="+mn-lt"/>
                        <a:cs typeface="Calibri"/>
                      </a:endParaRPr>
                    </a:p>
                    <a:p>
                      <a:pPr marL="574040" marR="200660">
                        <a:lnSpc>
                          <a:spcPct val="100000"/>
                        </a:lnSpc>
                      </a:pPr>
                      <a:endParaRPr lang="en-US" sz="1000" b="1" u="sng" baseline="0" dirty="0">
                        <a:solidFill>
                          <a:srgbClr val="124582"/>
                        </a:solidFill>
                        <a:uFill>
                          <a:solidFill>
                            <a:srgbClr val="124582"/>
                          </a:solidFill>
                        </a:uFill>
                        <a:latin typeface="+mn-lt"/>
                        <a:cs typeface="Calibri"/>
                      </a:endParaRPr>
                    </a:p>
                    <a:p>
                      <a:pPr marL="574040" marR="200660">
                        <a:lnSpc>
                          <a:spcPct val="100000"/>
                        </a:lnSpc>
                      </a:pPr>
                      <a:r>
                        <a:rPr lang="en-US" sz="1000" b="1" u="sng" baseline="0" dirty="0">
                          <a:solidFill>
                            <a:srgbClr val="124582"/>
                          </a:solidFill>
                          <a:uFill>
                            <a:solidFill>
                              <a:srgbClr val="124582"/>
                            </a:solidFill>
                          </a:uFill>
                          <a:latin typeface="+mn-lt"/>
                          <a:cs typeface="Calibri"/>
                          <a:hlinkClick r:id="rId10"/>
                        </a:rPr>
                        <a:t>How You Money: Who’s a beneficiary and why do you need one?</a:t>
                      </a:r>
                      <a:endParaRPr lang="en-US" sz="1000" u="sng" baseline="0" dirty="0">
                        <a:solidFill>
                          <a:srgbClr val="124582"/>
                        </a:solidFill>
                        <a:uFill>
                          <a:solidFill>
                            <a:srgbClr val="124582"/>
                          </a:solidFill>
                        </a:uFill>
                        <a:latin typeface="+mn-lt"/>
                        <a:cs typeface="Calibri"/>
                      </a:endParaRPr>
                    </a:p>
                  </a:txBody>
                  <a:tcPr marL="0" marR="0" marT="10795" marB="0">
                    <a:lnL w="12700" cap="flat" cmpd="sng" algn="ctr">
                      <a:solidFill>
                        <a:srgbClr val="1245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245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rgbClr val="1245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graphicFrame>
        <p:nvGraphicFramePr>
          <p:cNvPr id="7" name="object 8">
            <a:extLst>
              <a:ext uri="{FF2B5EF4-FFF2-40B4-BE49-F238E27FC236}">
                <a16:creationId xmlns:a16="http://schemas.microsoft.com/office/drawing/2014/main" id="{907FF47A-ED52-094F-0B0D-ACE0E7692B4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69596364"/>
              </p:ext>
            </p:extLst>
          </p:nvPr>
        </p:nvGraphicFramePr>
        <p:xfrm>
          <a:off x="3462413" y="1780561"/>
          <a:ext cx="3108960" cy="2773296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10896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257293">
                <a:tc>
                  <a:txBody>
                    <a:bodyPr/>
                    <a:lstStyle/>
                    <a:p>
                      <a:pPr marL="71120">
                        <a:lnSpc>
                          <a:spcPct val="100000"/>
                        </a:lnSpc>
                        <a:spcBef>
                          <a:spcPts val="185"/>
                        </a:spcBef>
                      </a:pPr>
                      <a:r>
                        <a:rPr sz="1200" b="1" dirty="0">
                          <a:solidFill>
                            <a:srgbClr val="FFFFFF"/>
                          </a:solidFill>
                          <a:latin typeface="+mn-lt"/>
                          <a:cs typeface="Calibri"/>
                        </a:rPr>
                        <a:t>Saving</a:t>
                      </a:r>
                      <a:r>
                        <a:rPr sz="1200" b="1" spc="-15" dirty="0">
                          <a:solidFill>
                            <a:srgbClr val="FFFFFF"/>
                          </a:solidFill>
                          <a:latin typeface="+mn-lt"/>
                          <a:cs typeface="Calibri"/>
                        </a:rPr>
                        <a:t> </a:t>
                      </a:r>
                      <a:r>
                        <a:rPr sz="1200" b="1" dirty="0">
                          <a:solidFill>
                            <a:srgbClr val="FFFFFF"/>
                          </a:solidFill>
                          <a:latin typeface="+mn-lt"/>
                          <a:cs typeface="Calibri"/>
                        </a:rPr>
                        <a:t>and</a:t>
                      </a:r>
                      <a:r>
                        <a:rPr sz="1200" b="1" spc="-10" dirty="0">
                          <a:solidFill>
                            <a:srgbClr val="FFFFFF"/>
                          </a:solidFill>
                          <a:latin typeface="+mn-lt"/>
                          <a:cs typeface="Calibri"/>
                        </a:rPr>
                        <a:t> Spending</a:t>
                      </a:r>
                      <a:endParaRPr sz="1200" dirty="0">
                        <a:latin typeface="+mn-lt"/>
                        <a:cs typeface="Calibri"/>
                      </a:endParaRPr>
                    </a:p>
                  </a:txBody>
                  <a:tcPr marL="0" marR="0" marT="23495" marB="0">
                    <a:lnL w="12700" cap="flat" cmpd="sng" algn="ctr">
                      <a:solidFill>
                        <a:srgbClr val="1245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245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245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12458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07065">
                <a:tc>
                  <a:txBody>
                    <a:bodyPr/>
                    <a:lstStyle/>
                    <a:p>
                      <a:pPr marL="461963" indent="0">
                        <a:lnSpc>
                          <a:spcPct val="120000"/>
                        </a:lnSpc>
                        <a:spcBef>
                          <a:spcPts val="0"/>
                        </a:spcBef>
                      </a:pPr>
                      <a:r>
                        <a:rPr sz="1050" b="1" u="sng" baseline="0" dirty="0">
                          <a:solidFill>
                            <a:srgbClr val="124582"/>
                          </a:solidFill>
                          <a:uFill>
                            <a:solidFill>
                              <a:srgbClr val="124582"/>
                            </a:solidFill>
                          </a:uFill>
                          <a:latin typeface="+mn-lt"/>
                          <a:cs typeface="Calibri"/>
                          <a:hlinkClick r:id="rId11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Power of</a:t>
                      </a:r>
                      <a:r>
                        <a:rPr sz="1050" b="1" u="sng" spc="-5" baseline="0" dirty="0">
                          <a:solidFill>
                            <a:srgbClr val="124582"/>
                          </a:solidFill>
                          <a:uFill>
                            <a:solidFill>
                              <a:srgbClr val="124582"/>
                            </a:solidFill>
                          </a:uFill>
                          <a:latin typeface="+mn-lt"/>
                          <a:cs typeface="Calibri"/>
                          <a:hlinkClick r:id="rId11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 </a:t>
                      </a:r>
                      <a:r>
                        <a:rPr sz="1050" b="1" u="sng" baseline="0" dirty="0">
                          <a:solidFill>
                            <a:srgbClr val="124582"/>
                          </a:solidFill>
                          <a:uFill>
                            <a:solidFill>
                              <a:srgbClr val="124582"/>
                            </a:solidFill>
                          </a:uFill>
                          <a:latin typeface="+mn-lt"/>
                          <a:cs typeface="Calibri"/>
                          <a:hlinkClick r:id="rId11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Small</a:t>
                      </a:r>
                      <a:r>
                        <a:rPr sz="1050" b="1" u="sng" spc="-10" baseline="0" dirty="0">
                          <a:solidFill>
                            <a:srgbClr val="124582"/>
                          </a:solidFill>
                          <a:uFill>
                            <a:solidFill>
                              <a:srgbClr val="124582"/>
                            </a:solidFill>
                          </a:uFill>
                          <a:latin typeface="+mn-lt"/>
                          <a:cs typeface="Calibri"/>
                          <a:hlinkClick r:id="rId11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 Amounts</a:t>
                      </a:r>
                      <a:endParaRPr sz="1050" baseline="0" dirty="0">
                        <a:solidFill>
                          <a:srgbClr val="124582"/>
                        </a:solidFill>
                        <a:uFill>
                          <a:solidFill>
                            <a:srgbClr val="124582"/>
                          </a:solidFill>
                        </a:uFill>
                        <a:latin typeface="+mn-lt"/>
                        <a:cs typeface="Calibri"/>
                      </a:endParaRPr>
                    </a:p>
                    <a:p>
                      <a:pPr marL="461963" marR="134620" indent="0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sz="1000" dirty="0">
                          <a:latin typeface="+mn-lt"/>
                          <a:cs typeface="Calibri"/>
                        </a:rPr>
                        <a:t>See</a:t>
                      </a:r>
                      <a:r>
                        <a:rPr sz="1000" spc="35" dirty="0">
                          <a:latin typeface="+mn-lt"/>
                          <a:cs typeface="Calibri"/>
                        </a:rPr>
                        <a:t> </a:t>
                      </a:r>
                      <a:r>
                        <a:rPr sz="1000" dirty="0">
                          <a:latin typeface="+mn-lt"/>
                          <a:cs typeface="Calibri"/>
                        </a:rPr>
                        <a:t>how</a:t>
                      </a:r>
                      <a:r>
                        <a:rPr sz="1000" spc="40" dirty="0">
                          <a:latin typeface="+mn-lt"/>
                          <a:cs typeface="Calibri"/>
                        </a:rPr>
                        <a:t> </a:t>
                      </a:r>
                      <a:r>
                        <a:rPr sz="1000" dirty="0">
                          <a:latin typeface="+mn-lt"/>
                          <a:cs typeface="Calibri"/>
                        </a:rPr>
                        <a:t>a</a:t>
                      </a:r>
                      <a:r>
                        <a:rPr sz="1000" spc="35" dirty="0">
                          <a:latin typeface="+mn-lt"/>
                          <a:cs typeface="Calibri"/>
                        </a:rPr>
                        <a:t> </a:t>
                      </a:r>
                      <a:r>
                        <a:rPr sz="1000" dirty="0">
                          <a:latin typeface="+mn-lt"/>
                          <a:cs typeface="Calibri"/>
                        </a:rPr>
                        <a:t>small</a:t>
                      </a:r>
                      <a:r>
                        <a:rPr sz="1000" spc="35" dirty="0">
                          <a:latin typeface="+mn-lt"/>
                          <a:cs typeface="Calibri"/>
                        </a:rPr>
                        <a:t> </a:t>
                      </a:r>
                      <a:r>
                        <a:rPr sz="1000" spc="-10" dirty="0">
                          <a:latin typeface="+mn-lt"/>
                          <a:cs typeface="Calibri"/>
                        </a:rPr>
                        <a:t>change—</a:t>
                      </a:r>
                      <a:r>
                        <a:rPr sz="1000" dirty="0">
                          <a:latin typeface="+mn-lt"/>
                          <a:cs typeface="Calibri"/>
                        </a:rPr>
                        <a:t>1%,</a:t>
                      </a:r>
                      <a:r>
                        <a:rPr sz="1000" spc="25" dirty="0">
                          <a:latin typeface="+mn-lt"/>
                          <a:cs typeface="Calibri"/>
                        </a:rPr>
                        <a:t> </a:t>
                      </a:r>
                      <a:r>
                        <a:rPr sz="1000" dirty="0">
                          <a:latin typeface="+mn-lt"/>
                          <a:cs typeface="Calibri"/>
                        </a:rPr>
                        <a:t>3%,</a:t>
                      </a:r>
                      <a:r>
                        <a:rPr sz="1000" spc="25" dirty="0">
                          <a:latin typeface="+mn-lt"/>
                          <a:cs typeface="Calibri"/>
                        </a:rPr>
                        <a:t> </a:t>
                      </a:r>
                      <a:r>
                        <a:rPr sz="1000" dirty="0">
                          <a:latin typeface="+mn-lt"/>
                          <a:cs typeface="Calibri"/>
                        </a:rPr>
                        <a:t>or</a:t>
                      </a:r>
                      <a:r>
                        <a:rPr sz="1000" spc="25" dirty="0">
                          <a:latin typeface="+mn-lt"/>
                          <a:cs typeface="Calibri"/>
                        </a:rPr>
                        <a:t> </a:t>
                      </a:r>
                      <a:r>
                        <a:rPr sz="1000" spc="-25" dirty="0">
                          <a:latin typeface="+mn-lt"/>
                          <a:cs typeface="Calibri"/>
                        </a:rPr>
                        <a:t>5%— </a:t>
                      </a:r>
                      <a:r>
                        <a:rPr sz="1000" dirty="0">
                          <a:latin typeface="+mn-lt"/>
                          <a:cs typeface="Calibri"/>
                        </a:rPr>
                        <a:t>can</a:t>
                      </a:r>
                      <a:r>
                        <a:rPr sz="1000" spc="-15" dirty="0">
                          <a:latin typeface="+mn-lt"/>
                          <a:cs typeface="Calibri"/>
                        </a:rPr>
                        <a:t> </a:t>
                      </a:r>
                      <a:r>
                        <a:rPr sz="1000" dirty="0">
                          <a:latin typeface="+mn-lt"/>
                          <a:cs typeface="Calibri"/>
                        </a:rPr>
                        <a:t>make a</a:t>
                      </a:r>
                      <a:r>
                        <a:rPr sz="1000" spc="-15" dirty="0">
                          <a:latin typeface="+mn-lt"/>
                          <a:cs typeface="Calibri"/>
                        </a:rPr>
                        <a:t> </a:t>
                      </a:r>
                      <a:r>
                        <a:rPr sz="1000" dirty="0">
                          <a:latin typeface="+mn-lt"/>
                          <a:cs typeface="Calibri"/>
                        </a:rPr>
                        <a:t>big</a:t>
                      </a:r>
                      <a:r>
                        <a:rPr sz="1000" spc="-10" dirty="0">
                          <a:latin typeface="+mn-lt"/>
                          <a:cs typeface="Calibri"/>
                        </a:rPr>
                        <a:t> difference.</a:t>
                      </a:r>
                      <a:endParaRPr sz="1000" dirty="0">
                        <a:latin typeface="+mn-lt"/>
                        <a:cs typeface="Calibri"/>
                      </a:endParaRPr>
                    </a:p>
                  </a:txBody>
                  <a:tcPr marL="0" marR="0" marT="31750" marB="0">
                    <a:lnL w="12700" cap="flat" cmpd="sng" algn="ctr">
                      <a:solidFill>
                        <a:srgbClr val="1245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245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18294">
                <a:tc>
                  <a:txBody>
                    <a:bodyPr/>
                    <a:lstStyle/>
                    <a:p>
                      <a:pPr marL="461963" marR="259079" lvl="0" indent="0" algn="l" defTabSz="160337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1709738" algn="l"/>
                        </a:tabLst>
                        <a:defRPr/>
                      </a:pPr>
                      <a:r>
                        <a:rPr lang="en-US" sz="1050" b="1" u="sng" kern="1200" baseline="0" noProof="0" dirty="0">
                          <a:solidFill>
                            <a:srgbClr val="124582"/>
                          </a:solidFill>
                          <a:uFill>
                            <a:solidFill>
                              <a:srgbClr val="124582"/>
                            </a:solidFill>
                          </a:uFill>
                          <a:latin typeface="+mn-lt"/>
                          <a:ea typeface="+mn-ea"/>
                          <a:cs typeface="Calibri"/>
                          <a:hlinkClick r:id="rId12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Savings and Spending Checkup</a:t>
                      </a:r>
                      <a:r>
                        <a:rPr lang="en-US" sz="1050" b="1" u="sng" kern="1200" baseline="0" noProof="0" dirty="0">
                          <a:solidFill>
                            <a:srgbClr val="124582"/>
                          </a:solidFill>
                          <a:uFill>
                            <a:solidFill>
                              <a:srgbClr val="124582"/>
                            </a:solidFill>
                          </a:uFill>
                          <a:latin typeface="+mn-lt"/>
                          <a:ea typeface="+mn-ea"/>
                          <a:cs typeface="Calibri"/>
                        </a:rPr>
                        <a:t> </a:t>
                      </a:r>
                      <a:br>
                        <a:rPr lang="en-US" sz="1050" b="1" u="sng" kern="1200" baseline="0" noProof="0" dirty="0">
                          <a:solidFill>
                            <a:srgbClr val="124582"/>
                          </a:solidFill>
                          <a:uFill>
                            <a:solidFill>
                              <a:srgbClr val="124582"/>
                            </a:solidFill>
                          </a:uFill>
                          <a:latin typeface="+mn-lt"/>
                          <a:ea typeface="+mn-ea"/>
                          <a:cs typeface="Calibri"/>
                        </a:rPr>
                      </a:br>
                      <a:r>
                        <a:rPr lang="en-US" sz="1000" kern="1200" noProof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Calibri"/>
                        </a:rPr>
                        <a:t>See how your savings and spending compare.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1245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245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2376963117"/>
                  </a:ext>
                </a:extLst>
              </a:tr>
              <a:tr h="583579">
                <a:tc>
                  <a:txBody>
                    <a:bodyPr/>
                    <a:lstStyle/>
                    <a:p>
                      <a:pPr marL="461963" indent="0" algn="l" defTabSz="914400" rtl="0" eaLnBrk="1" latinLnBrk="0" hangingPunct="1">
                        <a:lnSpc>
                          <a:spcPct val="120000"/>
                        </a:lnSpc>
                        <a:spcBef>
                          <a:spcPts val="0"/>
                        </a:spcBef>
                      </a:pPr>
                      <a:r>
                        <a:rPr lang="en-US" sz="1050" b="1" u="sng" kern="1200" baseline="0" dirty="0">
                          <a:solidFill>
                            <a:srgbClr val="124582"/>
                          </a:solidFill>
                          <a:uFill>
                            <a:solidFill>
                              <a:srgbClr val="124582"/>
                            </a:solidFill>
                          </a:uFill>
                          <a:latin typeface="+mn-lt"/>
                          <a:ea typeface="+mn-ea"/>
                          <a:cs typeface="Calibri"/>
                          <a:hlinkClick r:id="rId13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457(b) Contribution Calculator</a:t>
                      </a:r>
                      <a:endParaRPr lang="en-US" sz="1050" b="1" u="sng" kern="1200" baseline="0" dirty="0">
                        <a:solidFill>
                          <a:srgbClr val="124582"/>
                        </a:solidFill>
                        <a:uFill>
                          <a:solidFill>
                            <a:srgbClr val="124582"/>
                          </a:solidFill>
                        </a:uFill>
                        <a:latin typeface="+mn-lt"/>
                        <a:ea typeface="+mn-ea"/>
                        <a:cs typeface="Calibri"/>
                      </a:endParaRPr>
                    </a:p>
                    <a:p>
                      <a:pPr marL="461963" marR="356235" indent="0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lang="en-US" sz="1000" dirty="0">
                          <a:latin typeface="+mn-lt"/>
                          <a:cs typeface="Calibri"/>
                        </a:rPr>
                        <a:t>Helps you determine the maximum contribution to your 457(b) plan.</a:t>
                      </a:r>
                    </a:p>
                  </a:txBody>
                  <a:tcPr marL="0" marR="0" marT="31750" marB="0">
                    <a:lnL w="12700" cap="flat" cmpd="sng" algn="ctr">
                      <a:solidFill>
                        <a:srgbClr val="1245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245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2972136679"/>
                  </a:ext>
                </a:extLst>
              </a:tr>
              <a:tr h="707065">
                <a:tc>
                  <a:txBody>
                    <a:bodyPr/>
                    <a:lstStyle/>
                    <a:p>
                      <a:pPr marL="461963" marR="0" lvl="0" indent="0" algn="l" defTabSz="914400" rtl="0" eaLnBrk="1" fontAlgn="auto" latinLnBrk="0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50" b="1" u="sng" kern="1200" baseline="0" noProof="0" dirty="0">
                          <a:solidFill>
                            <a:srgbClr val="124582"/>
                          </a:solidFill>
                          <a:uFill>
                            <a:solidFill>
                              <a:srgbClr val="124582"/>
                            </a:solidFill>
                          </a:uFill>
                          <a:latin typeface="+mn-lt"/>
                          <a:ea typeface="+mn-ea"/>
                          <a:cs typeface="Calibri"/>
                          <a:hlinkClick r:id="rId14"/>
                        </a:rPr>
                        <a:t>Retirement Income Calculator</a:t>
                      </a:r>
                      <a:endParaRPr lang="en-US" sz="1050" b="1" u="sng" kern="1200" baseline="0" noProof="0" dirty="0">
                        <a:solidFill>
                          <a:srgbClr val="124582"/>
                        </a:solidFill>
                        <a:uFill>
                          <a:solidFill>
                            <a:srgbClr val="124582"/>
                          </a:solidFill>
                        </a:uFill>
                        <a:latin typeface="+mn-lt"/>
                        <a:ea typeface="+mn-ea"/>
                        <a:cs typeface="Calibri"/>
                      </a:endParaRPr>
                    </a:p>
                    <a:p>
                      <a:pPr marL="461963" marR="259079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Calibri"/>
                        </a:rPr>
                        <a:t>Explore ways to see how much money you could have every month, using a mix of predictable income and savings</a:t>
                      </a:r>
                      <a:r>
                        <a:rPr kumimoji="0" lang="en-US" sz="1000" b="0" i="0" u="none" strike="noStrike" kern="1200" cap="none" spc="-2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Calibri"/>
                        </a:rPr>
                        <a:t>.</a:t>
                      </a:r>
                      <a:endParaRPr kumimoji="0" lang="en-US" sz="10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Calibri"/>
                      </a:endParaRPr>
                    </a:p>
                  </a:txBody>
                  <a:tcPr marL="0" marR="0" marT="31750" marB="0">
                    <a:lnL w="12700" cap="flat" cmpd="sng" algn="ctr">
                      <a:solidFill>
                        <a:srgbClr val="1245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245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rgbClr val="1245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35571143"/>
                  </a:ext>
                </a:extLst>
              </a:tr>
            </a:tbl>
          </a:graphicData>
        </a:graphic>
      </p:graphicFrame>
      <p:pic>
        <p:nvPicPr>
          <p:cNvPr id="15" name="object 14">
            <a:extLst>
              <a:ext uri="{FF2B5EF4-FFF2-40B4-BE49-F238E27FC236}">
                <a16:creationId xmlns:a16="http://schemas.microsoft.com/office/drawing/2014/main" id="{08F57D12-16AB-1612-64A3-23385BB4A6CD}"/>
              </a:ext>
            </a:extLst>
          </p:cNvPr>
          <p:cNvPicPr/>
          <p:nvPr/>
        </p:nvPicPr>
        <p:blipFill>
          <a:blip r:embed="rId15" cstate="print"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colorTemperature colorTemp="11200"/>
                    </a14:imgEffect>
                    <a14:imgEffect>
                      <a14:saturation sat="75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62242" y="5493911"/>
            <a:ext cx="183515" cy="114300"/>
          </a:xfrm>
          <a:prstGeom prst="rect">
            <a:avLst/>
          </a:prstGeom>
        </p:spPr>
      </p:pic>
      <p:sp>
        <p:nvSpPr>
          <p:cNvPr id="16" name="object 15">
            <a:extLst>
              <a:ext uri="{FF2B5EF4-FFF2-40B4-BE49-F238E27FC236}">
                <a16:creationId xmlns:a16="http://schemas.microsoft.com/office/drawing/2014/main" id="{19C75E03-4AB4-ABF2-B429-7A4EF5CE1485}"/>
              </a:ext>
            </a:extLst>
          </p:cNvPr>
          <p:cNvSpPr/>
          <p:nvPr/>
        </p:nvSpPr>
        <p:spPr>
          <a:xfrm>
            <a:off x="301286" y="5399042"/>
            <a:ext cx="304800" cy="285115"/>
          </a:xfrm>
          <a:prstGeom prst="flowChartConnector">
            <a:avLst/>
          </a:prstGeom>
          <a:noFill/>
          <a:ln>
            <a:solidFill>
              <a:srgbClr val="12458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6">
            <a:extLst>
              <a:ext uri="{FF2B5EF4-FFF2-40B4-BE49-F238E27FC236}">
                <a16:creationId xmlns:a16="http://schemas.microsoft.com/office/drawing/2014/main" id="{CF92B296-8D5C-46B9-2311-66CD6F1361B0}"/>
              </a:ext>
            </a:extLst>
          </p:cNvPr>
          <p:cNvSpPr/>
          <p:nvPr/>
        </p:nvSpPr>
        <p:spPr>
          <a:xfrm>
            <a:off x="334306" y="4611014"/>
            <a:ext cx="229870" cy="282575"/>
          </a:xfrm>
          <a:custGeom>
            <a:avLst/>
            <a:gdLst/>
            <a:ahLst/>
            <a:cxnLst/>
            <a:rect l="l" t="t" r="r" b="b"/>
            <a:pathLst>
              <a:path w="229869" h="282575">
                <a:moveTo>
                  <a:pt x="54610" y="237083"/>
                </a:moveTo>
                <a:lnTo>
                  <a:pt x="52616" y="234950"/>
                </a:lnTo>
                <a:lnTo>
                  <a:pt x="50165" y="234950"/>
                </a:lnTo>
                <a:lnTo>
                  <a:pt x="47713" y="234950"/>
                </a:lnTo>
                <a:lnTo>
                  <a:pt x="45720" y="237083"/>
                </a:lnTo>
                <a:lnTo>
                  <a:pt x="45720" y="242341"/>
                </a:lnTo>
                <a:lnTo>
                  <a:pt x="47713" y="244475"/>
                </a:lnTo>
                <a:lnTo>
                  <a:pt x="52616" y="244475"/>
                </a:lnTo>
                <a:lnTo>
                  <a:pt x="54610" y="242341"/>
                </a:lnTo>
                <a:lnTo>
                  <a:pt x="54610" y="237083"/>
                </a:lnTo>
                <a:close/>
              </a:path>
              <a:path w="229869" h="282575">
                <a:moveTo>
                  <a:pt x="73660" y="237083"/>
                </a:moveTo>
                <a:lnTo>
                  <a:pt x="71386" y="234950"/>
                </a:lnTo>
                <a:lnTo>
                  <a:pt x="68580" y="234950"/>
                </a:lnTo>
                <a:lnTo>
                  <a:pt x="65773" y="234950"/>
                </a:lnTo>
                <a:lnTo>
                  <a:pt x="63500" y="237083"/>
                </a:lnTo>
                <a:lnTo>
                  <a:pt x="63500" y="242341"/>
                </a:lnTo>
                <a:lnTo>
                  <a:pt x="65773" y="244475"/>
                </a:lnTo>
                <a:lnTo>
                  <a:pt x="71386" y="244475"/>
                </a:lnTo>
                <a:lnTo>
                  <a:pt x="73660" y="242341"/>
                </a:lnTo>
                <a:lnTo>
                  <a:pt x="73660" y="237083"/>
                </a:lnTo>
                <a:close/>
              </a:path>
              <a:path w="229869" h="282575">
                <a:moveTo>
                  <a:pt x="123825" y="65430"/>
                </a:moveTo>
                <a:lnTo>
                  <a:pt x="63500" y="65430"/>
                </a:lnTo>
                <a:lnTo>
                  <a:pt x="63500" y="75565"/>
                </a:lnTo>
                <a:lnTo>
                  <a:pt x="123825" y="75565"/>
                </a:lnTo>
                <a:lnTo>
                  <a:pt x="123825" y="65430"/>
                </a:lnTo>
                <a:close/>
              </a:path>
              <a:path w="229869" h="282575">
                <a:moveTo>
                  <a:pt x="137160" y="230720"/>
                </a:moveTo>
                <a:lnTo>
                  <a:pt x="132588" y="226060"/>
                </a:lnTo>
                <a:lnTo>
                  <a:pt x="128016" y="226060"/>
                </a:lnTo>
                <a:lnTo>
                  <a:pt x="128016" y="235381"/>
                </a:lnTo>
                <a:lnTo>
                  <a:pt x="128016" y="244690"/>
                </a:lnTo>
                <a:lnTo>
                  <a:pt x="100584" y="244690"/>
                </a:lnTo>
                <a:lnTo>
                  <a:pt x="100584" y="235381"/>
                </a:lnTo>
                <a:lnTo>
                  <a:pt x="128016" y="235381"/>
                </a:lnTo>
                <a:lnTo>
                  <a:pt x="128016" y="226060"/>
                </a:lnTo>
                <a:lnTo>
                  <a:pt x="96012" y="226060"/>
                </a:lnTo>
                <a:lnTo>
                  <a:pt x="91440" y="230720"/>
                </a:lnTo>
                <a:lnTo>
                  <a:pt x="91440" y="249339"/>
                </a:lnTo>
                <a:lnTo>
                  <a:pt x="96012" y="254000"/>
                </a:lnTo>
                <a:lnTo>
                  <a:pt x="132588" y="254000"/>
                </a:lnTo>
                <a:lnTo>
                  <a:pt x="137160" y="249339"/>
                </a:lnTo>
                <a:lnTo>
                  <a:pt x="137160" y="244690"/>
                </a:lnTo>
                <a:lnTo>
                  <a:pt x="137160" y="235381"/>
                </a:lnTo>
                <a:lnTo>
                  <a:pt x="137160" y="230720"/>
                </a:lnTo>
                <a:close/>
              </a:path>
              <a:path w="229869" h="282575">
                <a:moveTo>
                  <a:pt x="165100" y="237083"/>
                </a:moveTo>
                <a:lnTo>
                  <a:pt x="163106" y="234950"/>
                </a:lnTo>
                <a:lnTo>
                  <a:pt x="160655" y="234950"/>
                </a:lnTo>
                <a:lnTo>
                  <a:pt x="158203" y="234950"/>
                </a:lnTo>
                <a:lnTo>
                  <a:pt x="156210" y="237083"/>
                </a:lnTo>
                <a:lnTo>
                  <a:pt x="156210" y="242341"/>
                </a:lnTo>
                <a:lnTo>
                  <a:pt x="158203" y="244475"/>
                </a:lnTo>
                <a:lnTo>
                  <a:pt x="163106" y="244475"/>
                </a:lnTo>
                <a:lnTo>
                  <a:pt x="165100" y="242341"/>
                </a:lnTo>
                <a:lnTo>
                  <a:pt x="165100" y="237083"/>
                </a:lnTo>
                <a:close/>
              </a:path>
              <a:path w="229869" h="282575">
                <a:moveTo>
                  <a:pt x="165100" y="160020"/>
                </a:moveTo>
                <a:lnTo>
                  <a:pt x="63500" y="160020"/>
                </a:lnTo>
                <a:lnTo>
                  <a:pt x="63500" y="168910"/>
                </a:lnTo>
                <a:lnTo>
                  <a:pt x="165100" y="168910"/>
                </a:lnTo>
                <a:lnTo>
                  <a:pt x="165100" y="160020"/>
                </a:lnTo>
                <a:close/>
              </a:path>
              <a:path w="229869" h="282575">
                <a:moveTo>
                  <a:pt x="165100" y="141605"/>
                </a:moveTo>
                <a:lnTo>
                  <a:pt x="63500" y="141605"/>
                </a:lnTo>
                <a:lnTo>
                  <a:pt x="63500" y="150495"/>
                </a:lnTo>
                <a:lnTo>
                  <a:pt x="165100" y="150495"/>
                </a:lnTo>
                <a:lnTo>
                  <a:pt x="165100" y="141605"/>
                </a:lnTo>
                <a:close/>
              </a:path>
              <a:path w="229869" h="282575">
                <a:moveTo>
                  <a:pt x="165100" y="121920"/>
                </a:moveTo>
                <a:lnTo>
                  <a:pt x="63500" y="121920"/>
                </a:lnTo>
                <a:lnTo>
                  <a:pt x="63500" y="131445"/>
                </a:lnTo>
                <a:lnTo>
                  <a:pt x="165100" y="131445"/>
                </a:lnTo>
                <a:lnTo>
                  <a:pt x="165100" y="121920"/>
                </a:lnTo>
                <a:close/>
              </a:path>
              <a:path w="229869" h="282575">
                <a:moveTo>
                  <a:pt x="165100" y="103505"/>
                </a:moveTo>
                <a:lnTo>
                  <a:pt x="63500" y="103505"/>
                </a:lnTo>
                <a:lnTo>
                  <a:pt x="63500" y="112395"/>
                </a:lnTo>
                <a:lnTo>
                  <a:pt x="165100" y="112395"/>
                </a:lnTo>
                <a:lnTo>
                  <a:pt x="165100" y="103505"/>
                </a:lnTo>
                <a:close/>
              </a:path>
              <a:path w="229869" h="282575">
                <a:moveTo>
                  <a:pt x="165100" y="84455"/>
                </a:moveTo>
                <a:lnTo>
                  <a:pt x="63500" y="84455"/>
                </a:lnTo>
                <a:lnTo>
                  <a:pt x="63500" y="93980"/>
                </a:lnTo>
                <a:lnTo>
                  <a:pt x="165100" y="93980"/>
                </a:lnTo>
                <a:lnTo>
                  <a:pt x="165100" y="84455"/>
                </a:lnTo>
                <a:close/>
              </a:path>
              <a:path w="229869" h="282575">
                <a:moveTo>
                  <a:pt x="183515" y="237083"/>
                </a:moveTo>
                <a:lnTo>
                  <a:pt x="181521" y="234950"/>
                </a:lnTo>
                <a:lnTo>
                  <a:pt x="179070" y="234950"/>
                </a:lnTo>
                <a:lnTo>
                  <a:pt x="176618" y="234950"/>
                </a:lnTo>
                <a:lnTo>
                  <a:pt x="174625" y="237083"/>
                </a:lnTo>
                <a:lnTo>
                  <a:pt x="174625" y="242341"/>
                </a:lnTo>
                <a:lnTo>
                  <a:pt x="176618" y="244475"/>
                </a:lnTo>
                <a:lnTo>
                  <a:pt x="181521" y="244475"/>
                </a:lnTo>
                <a:lnTo>
                  <a:pt x="183515" y="242341"/>
                </a:lnTo>
                <a:lnTo>
                  <a:pt x="183515" y="237083"/>
                </a:lnTo>
                <a:close/>
              </a:path>
              <a:path w="229869" h="282575">
                <a:moveTo>
                  <a:pt x="229870" y="23545"/>
                </a:moveTo>
                <a:lnTo>
                  <a:pt x="228053" y="14401"/>
                </a:lnTo>
                <a:lnTo>
                  <a:pt x="224764" y="9423"/>
                </a:lnTo>
                <a:lnTo>
                  <a:pt x="223113" y="6921"/>
                </a:lnTo>
                <a:lnTo>
                  <a:pt x="220675" y="5245"/>
                </a:lnTo>
                <a:lnTo>
                  <a:pt x="220675" y="15303"/>
                </a:lnTo>
                <a:lnTo>
                  <a:pt x="220675" y="103606"/>
                </a:lnTo>
                <a:lnTo>
                  <a:pt x="220675" y="267271"/>
                </a:lnTo>
                <a:lnTo>
                  <a:pt x="214922" y="273151"/>
                </a:lnTo>
                <a:lnTo>
                  <a:pt x="14935" y="273151"/>
                </a:lnTo>
                <a:lnTo>
                  <a:pt x="9194" y="267271"/>
                </a:lnTo>
                <a:lnTo>
                  <a:pt x="9194" y="188379"/>
                </a:lnTo>
                <a:lnTo>
                  <a:pt x="36779" y="188379"/>
                </a:lnTo>
                <a:lnTo>
                  <a:pt x="36779" y="207225"/>
                </a:lnTo>
                <a:lnTo>
                  <a:pt x="193090" y="207225"/>
                </a:lnTo>
                <a:lnTo>
                  <a:pt x="193090" y="197802"/>
                </a:lnTo>
                <a:lnTo>
                  <a:pt x="193090" y="188379"/>
                </a:lnTo>
                <a:lnTo>
                  <a:pt x="220675" y="188379"/>
                </a:lnTo>
                <a:lnTo>
                  <a:pt x="220675" y="178968"/>
                </a:lnTo>
                <a:lnTo>
                  <a:pt x="193090" y="178968"/>
                </a:lnTo>
                <a:lnTo>
                  <a:pt x="193090" y="150710"/>
                </a:lnTo>
                <a:lnTo>
                  <a:pt x="220675" y="150710"/>
                </a:lnTo>
                <a:lnTo>
                  <a:pt x="220675" y="141287"/>
                </a:lnTo>
                <a:lnTo>
                  <a:pt x="193090" y="141287"/>
                </a:lnTo>
                <a:lnTo>
                  <a:pt x="193090" y="113030"/>
                </a:lnTo>
                <a:lnTo>
                  <a:pt x="220675" y="113030"/>
                </a:lnTo>
                <a:lnTo>
                  <a:pt x="220675" y="103606"/>
                </a:lnTo>
                <a:lnTo>
                  <a:pt x="193090" y="103606"/>
                </a:lnTo>
                <a:lnTo>
                  <a:pt x="193090" y="37680"/>
                </a:lnTo>
                <a:lnTo>
                  <a:pt x="193090" y="28257"/>
                </a:lnTo>
                <a:lnTo>
                  <a:pt x="183896" y="28257"/>
                </a:lnTo>
                <a:lnTo>
                  <a:pt x="183896" y="37680"/>
                </a:lnTo>
                <a:lnTo>
                  <a:pt x="183896" y="197802"/>
                </a:lnTo>
                <a:lnTo>
                  <a:pt x="45974" y="197802"/>
                </a:lnTo>
                <a:lnTo>
                  <a:pt x="45974" y="188379"/>
                </a:lnTo>
                <a:lnTo>
                  <a:pt x="45974" y="178968"/>
                </a:lnTo>
                <a:lnTo>
                  <a:pt x="45974" y="37680"/>
                </a:lnTo>
                <a:lnTo>
                  <a:pt x="183896" y="37680"/>
                </a:lnTo>
                <a:lnTo>
                  <a:pt x="183896" y="28257"/>
                </a:lnTo>
                <a:lnTo>
                  <a:pt x="36779" y="28257"/>
                </a:lnTo>
                <a:lnTo>
                  <a:pt x="36779" y="103606"/>
                </a:lnTo>
                <a:lnTo>
                  <a:pt x="36779" y="113030"/>
                </a:lnTo>
                <a:lnTo>
                  <a:pt x="36779" y="141287"/>
                </a:lnTo>
                <a:lnTo>
                  <a:pt x="36779" y="150710"/>
                </a:lnTo>
                <a:lnTo>
                  <a:pt x="36779" y="178968"/>
                </a:lnTo>
                <a:lnTo>
                  <a:pt x="9194" y="178968"/>
                </a:lnTo>
                <a:lnTo>
                  <a:pt x="9194" y="150710"/>
                </a:lnTo>
                <a:lnTo>
                  <a:pt x="36779" y="150710"/>
                </a:lnTo>
                <a:lnTo>
                  <a:pt x="36779" y="141287"/>
                </a:lnTo>
                <a:lnTo>
                  <a:pt x="9194" y="141287"/>
                </a:lnTo>
                <a:lnTo>
                  <a:pt x="9194" y="113030"/>
                </a:lnTo>
                <a:lnTo>
                  <a:pt x="36779" y="113030"/>
                </a:lnTo>
                <a:lnTo>
                  <a:pt x="36779" y="103606"/>
                </a:lnTo>
                <a:lnTo>
                  <a:pt x="9194" y="103606"/>
                </a:lnTo>
                <a:lnTo>
                  <a:pt x="9194" y="15303"/>
                </a:lnTo>
                <a:lnTo>
                  <a:pt x="14935" y="9423"/>
                </a:lnTo>
                <a:lnTo>
                  <a:pt x="214922" y="9423"/>
                </a:lnTo>
                <a:lnTo>
                  <a:pt x="220675" y="15303"/>
                </a:lnTo>
                <a:lnTo>
                  <a:pt x="220675" y="5245"/>
                </a:lnTo>
                <a:lnTo>
                  <a:pt x="215798" y="1866"/>
                </a:lnTo>
                <a:lnTo>
                  <a:pt x="206883" y="0"/>
                </a:lnTo>
                <a:lnTo>
                  <a:pt x="22987" y="0"/>
                </a:lnTo>
                <a:lnTo>
                  <a:pt x="14058" y="1866"/>
                </a:lnTo>
                <a:lnTo>
                  <a:pt x="6743" y="6921"/>
                </a:lnTo>
                <a:lnTo>
                  <a:pt x="1803" y="14401"/>
                </a:lnTo>
                <a:lnTo>
                  <a:pt x="0" y="23545"/>
                </a:lnTo>
                <a:lnTo>
                  <a:pt x="0" y="259029"/>
                </a:lnTo>
                <a:lnTo>
                  <a:pt x="1803" y="268173"/>
                </a:lnTo>
                <a:lnTo>
                  <a:pt x="6743" y="275666"/>
                </a:lnTo>
                <a:lnTo>
                  <a:pt x="14058" y="280720"/>
                </a:lnTo>
                <a:lnTo>
                  <a:pt x="22987" y="282575"/>
                </a:lnTo>
                <a:lnTo>
                  <a:pt x="206883" y="282575"/>
                </a:lnTo>
                <a:lnTo>
                  <a:pt x="215798" y="280720"/>
                </a:lnTo>
                <a:lnTo>
                  <a:pt x="223113" y="275666"/>
                </a:lnTo>
                <a:lnTo>
                  <a:pt x="224764" y="273151"/>
                </a:lnTo>
                <a:lnTo>
                  <a:pt x="228053" y="268173"/>
                </a:lnTo>
                <a:lnTo>
                  <a:pt x="229870" y="259029"/>
                </a:lnTo>
                <a:lnTo>
                  <a:pt x="229870" y="188379"/>
                </a:lnTo>
                <a:lnTo>
                  <a:pt x="229870" y="178968"/>
                </a:lnTo>
                <a:lnTo>
                  <a:pt x="229870" y="150710"/>
                </a:lnTo>
                <a:lnTo>
                  <a:pt x="229870" y="141287"/>
                </a:lnTo>
                <a:lnTo>
                  <a:pt x="229870" y="113030"/>
                </a:lnTo>
                <a:lnTo>
                  <a:pt x="229870" y="103606"/>
                </a:lnTo>
                <a:lnTo>
                  <a:pt x="229870" y="23545"/>
                </a:lnTo>
                <a:close/>
              </a:path>
            </a:pathLst>
          </a:custGeom>
          <a:solidFill>
            <a:srgbClr val="12458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7">
            <a:extLst>
              <a:ext uri="{FF2B5EF4-FFF2-40B4-BE49-F238E27FC236}">
                <a16:creationId xmlns:a16="http://schemas.microsoft.com/office/drawing/2014/main" id="{307DFAF4-F428-31C9-4F96-AFCDC84E82BF}"/>
              </a:ext>
            </a:extLst>
          </p:cNvPr>
          <p:cNvSpPr/>
          <p:nvPr/>
        </p:nvSpPr>
        <p:spPr>
          <a:xfrm>
            <a:off x="343831" y="5015630"/>
            <a:ext cx="229870" cy="282575"/>
          </a:xfrm>
          <a:custGeom>
            <a:avLst/>
            <a:gdLst/>
            <a:ahLst/>
            <a:cxnLst/>
            <a:rect l="l" t="t" r="r" b="b"/>
            <a:pathLst>
              <a:path w="229869" h="282575">
                <a:moveTo>
                  <a:pt x="54610" y="237083"/>
                </a:moveTo>
                <a:lnTo>
                  <a:pt x="52616" y="234950"/>
                </a:lnTo>
                <a:lnTo>
                  <a:pt x="50165" y="234950"/>
                </a:lnTo>
                <a:lnTo>
                  <a:pt x="47713" y="234950"/>
                </a:lnTo>
                <a:lnTo>
                  <a:pt x="45720" y="237083"/>
                </a:lnTo>
                <a:lnTo>
                  <a:pt x="45720" y="242341"/>
                </a:lnTo>
                <a:lnTo>
                  <a:pt x="47713" y="244475"/>
                </a:lnTo>
                <a:lnTo>
                  <a:pt x="52616" y="244475"/>
                </a:lnTo>
                <a:lnTo>
                  <a:pt x="54610" y="242341"/>
                </a:lnTo>
                <a:lnTo>
                  <a:pt x="54610" y="237083"/>
                </a:lnTo>
                <a:close/>
              </a:path>
              <a:path w="229869" h="282575">
                <a:moveTo>
                  <a:pt x="73660" y="237083"/>
                </a:moveTo>
                <a:lnTo>
                  <a:pt x="71386" y="234950"/>
                </a:lnTo>
                <a:lnTo>
                  <a:pt x="68580" y="234950"/>
                </a:lnTo>
                <a:lnTo>
                  <a:pt x="65773" y="234950"/>
                </a:lnTo>
                <a:lnTo>
                  <a:pt x="63500" y="237083"/>
                </a:lnTo>
                <a:lnTo>
                  <a:pt x="63500" y="242341"/>
                </a:lnTo>
                <a:lnTo>
                  <a:pt x="65773" y="244475"/>
                </a:lnTo>
                <a:lnTo>
                  <a:pt x="71386" y="244475"/>
                </a:lnTo>
                <a:lnTo>
                  <a:pt x="73660" y="242341"/>
                </a:lnTo>
                <a:lnTo>
                  <a:pt x="73660" y="237083"/>
                </a:lnTo>
                <a:close/>
              </a:path>
              <a:path w="229869" h="282575">
                <a:moveTo>
                  <a:pt x="123825" y="65405"/>
                </a:moveTo>
                <a:lnTo>
                  <a:pt x="63500" y="65405"/>
                </a:lnTo>
                <a:lnTo>
                  <a:pt x="63500" y="75565"/>
                </a:lnTo>
                <a:lnTo>
                  <a:pt x="123825" y="75565"/>
                </a:lnTo>
                <a:lnTo>
                  <a:pt x="123825" y="65405"/>
                </a:lnTo>
                <a:close/>
              </a:path>
              <a:path w="229869" h="282575">
                <a:moveTo>
                  <a:pt x="137160" y="230720"/>
                </a:moveTo>
                <a:lnTo>
                  <a:pt x="132588" y="226060"/>
                </a:lnTo>
                <a:lnTo>
                  <a:pt x="128016" y="226060"/>
                </a:lnTo>
                <a:lnTo>
                  <a:pt x="128016" y="235381"/>
                </a:lnTo>
                <a:lnTo>
                  <a:pt x="128016" y="244690"/>
                </a:lnTo>
                <a:lnTo>
                  <a:pt x="100584" y="244690"/>
                </a:lnTo>
                <a:lnTo>
                  <a:pt x="100584" y="235381"/>
                </a:lnTo>
                <a:lnTo>
                  <a:pt x="128016" y="235381"/>
                </a:lnTo>
                <a:lnTo>
                  <a:pt x="128016" y="226060"/>
                </a:lnTo>
                <a:lnTo>
                  <a:pt x="96012" y="226060"/>
                </a:lnTo>
                <a:lnTo>
                  <a:pt x="91440" y="230720"/>
                </a:lnTo>
                <a:lnTo>
                  <a:pt x="91440" y="249339"/>
                </a:lnTo>
                <a:lnTo>
                  <a:pt x="96012" y="254000"/>
                </a:lnTo>
                <a:lnTo>
                  <a:pt x="132588" y="254000"/>
                </a:lnTo>
                <a:lnTo>
                  <a:pt x="137160" y="249339"/>
                </a:lnTo>
                <a:lnTo>
                  <a:pt x="137160" y="244690"/>
                </a:lnTo>
                <a:lnTo>
                  <a:pt x="137160" y="235381"/>
                </a:lnTo>
                <a:lnTo>
                  <a:pt x="137160" y="230720"/>
                </a:lnTo>
                <a:close/>
              </a:path>
              <a:path w="229869" h="282575">
                <a:moveTo>
                  <a:pt x="165100" y="237083"/>
                </a:moveTo>
                <a:lnTo>
                  <a:pt x="163106" y="234950"/>
                </a:lnTo>
                <a:lnTo>
                  <a:pt x="160655" y="234950"/>
                </a:lnTo>
                <a:lnTo>
                  <a:pt x="158203" y="234950"/>
                </a:lnTo>
                <a:lnTo>
                  <a:pt x="156210" y="237083"/>
                </a:lnTo>
                <a:lnTo>
                  <a:pt x="156210" y="242341"/>
                </a:lnTo>
                <a:lnTo>
                  <a:pt x="158203" y="244475"/>
                </a:lnTo>
                <a:lnTo>
                  <a:pt x="163106" y="244475"/>
                </a:lnTo>
                <a:lnTo>
                  <a:pt x="165100" y="242341"/>
                </a:lnTo>
                <a:lnTo>
                  <a:pt x="165100" y="237083"/>
                </a:lnTo>
                <a:close/>
              </a:path>
              <a:path w="229869" h="282575">
                <a:moveTo>
                  <a:pt x="165100" y="160020"/>
                </a:moveTo>
                <a:lnTo>
                  <a:pt x="63500" y="160020"/>
                </a:lnTo>
                <a:lnTo>
                  <a:pt x="63500" y="168910"/>
                </a:lnTo>
                <a:lnTo>
                  <a:pt x="165100" y="168910"/>
                </a:lnTo>
                <a:lnTo>
                  <a:pt x="165100" y="160020"/>
                </a:lnTo>
                <a:close/>
              </a:path>
              <a:path w="229869" h="282575">
                <a:moveTo>
                  <a:pt x="165100" y="141605"/>
                </a:moveTo>
                <a:lnTo>
                  <a:pt x="63500" y="141605"/>
                </a:lnTo>
                <a:lnTo>
                  <a:pt x="63500" y="150495"/>
                </a:lnTo>
                <a:lnTo>
                  <a:pt x="165100" y="150495"/>
                </a:lnTo>
                <a:lnTo>
                  <a:pt x="165100" y="141605"/>
                </a:lnTo>
                <a:close/>
              </a:path>
              <a:path w="229869" h="282575">
                <a:moveTo>
                  <a:pt x="165100" y="121920"/>
                </a:moveTo>
                <a:lnTo>
                  <a:pt x="63500" y="121920"/>
                </a:lnTo>
                <a:lnTo>
                  <a:pt x="63500" y="131445"/>
                </a:lnTo>
                <a:lnTo>
                  <a:pt x="165100" y="131445"/>
                </a:lnTo>
                <a:lnTo>
                  <a:pt x="165100" y="121920"/>
                </a:lnTo>
                <a:close/>
              </a:path>
              <a:path w="229869" h="282575">
                <a:moveTo>
                  <a:pt x="165100" y="103517"/>
                </a:moveTo>
                <a:lnTo>
                  <a:pt x="63500" y="103517"/>
                </a:lnTo>
                <a:lnTo>
                  <a:pt x="63500" y="112395"/>
                </a:lnTo>
                <a:lnTo>
                  <a:pt x="165100" y="112395"/>
                </a:lnTo>
                <a:lnTo>
                  <a:pt x="165100" y="103517"/>
                </a:lnTo>
                <a:close/>
              </a:path>
              <a:path w="229869" h="282575">
                <a:moveTo>
                  <a:pt x="165100" y="84455"/>
                </a:moveTo>
                <a:lnTo>
                  <a:pt x="63500" y="84455"/>
                </a:lnTo>
                <a:lnTo>
                  <a:pt x="63500" y="93980"/>
                </a:lnTo>
                <a:lnTo>
                  <a:pt x="165100" y="93980"/>
                </a:lnTo>
                <a:lnTo>
                  <a:pt x="165100" y="84455"/>
                </a:lnTo>
                <a:close/>
              </a:path>
              <a:path w="229869" h="282575">
                <a:moveTo>
                  <a:pt x="183515" y="237083"/>
                </a:moveTo>
                <a:lnTo>
                  <a:pt x="181521" y="234950"/>
                </a:lnTo>
                <a:lnTo>
                  <a:pt x="179070" y="234950"/>
                </a:lnTo>
                <a:lnTo>
                  <a:pt x="176618" y="234950"/>
                </a:lnTo>
                <a:lnTo>
                  <a:pt x="174625" y="237083"/>
                </a:lnTo>
                <a:lnTo>
                  <a:pt x="174625" y="242341"/>
                </a:lnTo>
                <a:lnTo>
                  <a:pt x="176618" y="244475"/>
                </a:lnTo>
                <a:lnTo>
                  <a:pt x="181521" y="244475"/>
                </a:lnTo>
                <a:lnTo>
                  <a:pt x="183515" y="242341"/>
                </a:lnTo>
                <a:lnTo>
                  <a:pt x="183515" y="237083"/>
                </a:lnTo>
                <a:close/>
              </a:path>
              <a:path w="229869" h="282575">
                <a:moveTo>
                  <a:pt x="229870" y="23545"/>
                </a:moveTo>
                <a:lnTo>
                  <a:pt x="228053" y="14401"/>
                </a:lnTo>
                <a:lnTo>
                  <a:pt x="224764" y="9423"/>
                </a:lnTo>
                <a:lnTo>
                  <a:pt x="223113" y="6921"/>
                </a:lnTo>
                <a:lnTo>
                  <a:pt x="220675" y="5245"/>
                </a:lnTo>
                <a:lnTo>
                  <a:pt x="220675" y="15303"/>
                </a:lnTo>
                <a:lnTo>
                  <a:pt x="220675" y="103606"/>
                </a:lnTo>
                <a:lnTo>
                  <a:pt x="220675" y="267271"/>
                </a:lnTo>
                <a:lnTo>
                  <a:pt x="214922" y="273151"/>
                </a:lnTo>
                <a:lnTo>
                  <a:pt x="14935" y="273151"/>
                </a:lnTo>
                <a:lnTo>
                  <a:pt x="9194" y="267271"/>
                </a:lnTo>
                <a:lnTo>
                  <a:pt x="9194" y="188379"/>
                </a:lnTo>
                <a:lnTo>
                  <a:pt x="36779" y="188379"/>
                </a:lnTo>
                <a:lnTo>
                  <a:pt x="36779" y="207225"/>
                </a:lnTo>
                <a:lnTo>
                  <a:pt x="193090" y="207225"/>
                </a:lnTo>
                <a:lnTo>
                  <a:pt x="193090" y="197802"/>
                </a:lnTo>
                <a:lnTo>
                  <a:pt x="193090" y="188379"/>
                </a:lnTo>
                <a:lnTo>
                  <a:pt x="220675" y="188379"/>
                </a:lnTo>
                <a:lnTo>
                  <a:pt x="220675" y="178968"/>
                </a:lnTo>
                <a:lnTo>
                  <a:pt x="193090" y="178968"/>
                </a:lnTo>
                <a:lnTo>
                  <a:pt x="193090" y="150710"/>
                </a:lnTo>
                <a:lnTo>
                  <a:pt x="220675" y="150710"/>
                </a:lnTo>
                <a:lnTo>
                  <a:pt x="220675" y="141287"/>
                </a:lnTo>
                <a:lnTo>
                  <a:pt x="193090" y="141287"/>
                </a:lnTo>
                <a:lnTo>
                  <a:pt x="193090" y="113030"/>
                </a:lnTo>
                <a:lnTo>
                  <a:pt x="220675" y="113030"/>
                </a:lnTo>
                <a:lnTo>
                  <a:pt x="220675" y="103606"/>
                </a:lnTo>
                <a:lnTo>
                  <a:pt x="193090" y="103606"/>
                </a:lnTo>
                <a:lnTo>
                  <a:pt x="193090" y="37680"/>
                </a:lnTo>
                <a:lnTo>
                  <a:pt x="193090" y="28257"/>
                </a:lnTo>
                <a:lnTo>
                  <a:pt x="183896" y="28257"/>
                </a:lnTo>
                <a:lnTo>
                  <a:pt x="183896" y="37680"/>
                </a:lnTo>
                <a:lnTo>
                  <a:pt x="183896" y="197802"/>
                </a:lnTo>
                <a:lnTo>
                  <a:pt x="45974" y="197802"/>
                </a:lnTo>
                <a:lnTo>
                  <a:pt x="45974" y="188379"/>
                </a:lnTo>
                <a:lnTo>
                  <a:pt x="45974" y="178968"/>
                </a:lnTo>
                <a:lnTo>
                  <a:pt x="45974" y="37680"/>
                </a:lnTo>
                <a:lnTo>
                  <a:pt x="183896" y="37680"/>
                </a:lnTo>
                <a:lnTo>
                  <a:pt x="183896" y="28257"/>
                </a:lnTo>
                <a:lnTo>
                  <a:pt x="36779" y="28257"/>
                </a:lnTo>
                <a:lnTo>
                  <a:pt x="36779" y="103606"/>
                </a:lnTo>
                <a:lnTo>
                  <a:pt x="36779" y="113030"/>
                </a:lnTo>
                <a:lnTo>
                  <a:pt x="36779" y="141287"/>
                </a:lnTo>
                <a:lnTo>
                  <a:pt x="36779" y="150710"/>
                </a:lnTo>
                <a:lnTo>
                  <a:pt x="36779" y="178968"/>
                </a:lnTo>
                <a:lnTo>
                  <a:pt x="9194" y="178968"/>
                </a:lnTo>
                <a:lnTo>
                  <a:pt x="9194" y="150710"/>
                </a:lnTo>
                <a:lnTo>
                  <a:pt x="36779" y="150710"/>
                </a:lnTo>
                <a:lnTo>
                  <a:pt x="36779" y="141287"/>
                </a:lnTo>
                <a:lnTo>
                  <a:pt x="9194" y="141287"/>
                </a:lnTo>
                <a:lnTo>
                  <a:pt x="9194" y="113030"/>
                </a:lnTo>
                <a:lnTo>
                  <a:pt x="36779" y="113030"/>
                </a:lnTo>
                <a:lnTo>
                  <a:pt x="36779" y="103606"/>
                </a:lnTo>
                <a:lnTo>
                  <a:pt x="9194" y="103606"/>
                </a:lnTo>
                <a:lnTo>
                  <a:pt x="9194" y="15303"/>
                </a:lnTo>
                <a:lnTo>
                  <a:pt x="14935" y="9423"/>
                </a:lnTo>
                <a:lnTo>
                  <a:pt x="214922" y="9423"/>
                </a:lnTo>
                <a:lnTo>
                  <a:pt x="220675" y="15303"/>
                </a:lnTo>
                <a:lnTo>
                  <a:pt x="220675" y="5245"/>
                </a:lnTo>
                <a:lnTo>
                  <a:pt x="215798" y="1866"/>
                </a:lnTo>
                <a:lnTo>
                  <a:pt x="206883" y="0"/>
                </a:lnTo>
                <a:lnTo>
                  <a:pt x="22987" y="0"/>
                </a:lnTo>
                <a:lnTo>
                  <a:pt x="14058" y="1866"/>
                </a:lnTo>
                <a:lnTo>
                  <a:pt x="6743" y="6921"/>
                </a:lnTo>
                <a:lnTo>
                  <a:pt x="1803" y="14401"/>
                </a:lnTo>
                <a:lnTo>
                  <a:pt x="0" y="23545"/>
                </a:lnTo>
                <a:lnTo>
                  <a:pt x="0" y="259029"/>
                </a:lnTo>
                <a:lnTo>
                  <a:pt x="1803" y="268173"/>
                </a:lnTo>
                <a:lnTo>
                  <a:pt x="6743" y="275666"/>
                </a:lnTo>
                <a:lnTo>
                  <a:pt x="14058" y="280720"/>
                </a:lnTo>
                <a:lnTo>
                  <a:pt x="22987" y="282575"/>
                </a:lnTo>
                <a:lnTo>
                  <a:pt x="206883" y="282575"/>
                </a:lnTo>
                <a:lnTo>
                  <a:pt x="215798" y="280720"/>
                </a:lnTo>
                <a:lnTo>
                  <a:pt x="223113" y="275666"/>
                </a:lnTo>
                <a:lnTo>
                  <a:pt x="224764" y="273151"/>
                </a:lnTo>
                <a:lnTo>
                  <a:pt x="228053" y="268173"/>
                </a:lnTo>
                <a:lnTo>
                  <a:pt x="229870" y="259029"/>
                </a:lnTo>
                <a:lnTo>
                  <a:pt x="229870" y="188379"/>
                </a:lnTo>
                <a:lnTo>
                  <a:pt x="229870" y="178968"/>
                </a:lnTo>
                <a:lnTo>
                  <a:pt x="229870" y="150710"/>
                </a:lnTo>
                <a:lnTo>
                  <a:pt x="229870" y="141287"/>
                </a:lnTo>
                <a:lnTo>
                  <a:pt x="229870" y="113030"/>
                </a:lnTo>
                <a:lnTo>
                  <a:pt x="229870" y="103606"/>
                </a:lnTo>
                <a:lnTo>
                  <a:pt x="229870" y="23545"/>
                </a:lnTo>
                <a:close/>
              </a:path>
            </a:pathLst>
          </a:custGeom>
          <a:solidFill>
            <a:srgbClr val="124582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33" name="Group 32">
            <a:extLst>
              <a:ext uri="{FF2B5EF4-FFF2-40B4-BE49-F238E27FC236}">
                <a16:creationId xmlns:a16="http://schemas.microsoft.com/office/drawing/2014/main" id="{E21A9750-7F4D-6054-1754-C090F9974AC9}"/>
              </a:ext>
            </a:extLst>
          </p:cNvPr>
          <p:cNvGrpSpPr/>
          <p:nvPr/>
        </p:nvGrpSpPr>
        <p:grpSpPr>
          <a:xfrm>
            <a:off x="3530891" y="4046906"/>
            <a:ext cx="263525" cy="311785"/>
            <a:chOff x="3750315" y="4028440"/>
            <a:chExt cx="263525" cy="311785"/>
          </a:xfrm>
        </p:grpSpPr>
        <p:sp>
          <p:nvSpPr>
            <p:cNvPr id="24" name="object 23">
              <a:extLst>
                <a:ext uri="{FF2B5EF4-FFF2-40B4-BE49-F238E27FC236}">
                  <a16:creationId xmlns:a16="http://schemas.microsoft.com/office/drawing/2014/main" id="{8E287DDD-FDEA-94E8-6311-53726161FCDE}"/>
                </a:ext>
              </a:extLst>
            </p:cNvPr>
            <p:cNvSpPr/>
            <p:nvPr/>
          </p:nvSpPr>
          <p:spPr>
            <a:xfrm>
              <a:off x="3750315" y="4028440"/>
              <a:ext cx="263525" cy="311785"/>
            </a:xfrm>
            <a:custGeom>
              <a:avLst/>
              <a:gdLst/>
              <a:ahLst/>
              <a:cxnLst/>
              <a:rect l="l" t="t" r="r" b="b"/>
              <a:pathLst>
                <a:path w="263525" h="311785">
                  <a:moveTo>
                    <a:pt x="229146" y="0"/>
                  </a:moveTo>
                  <a:lnTo>
                    <a:pt x="34366" y="0"/>
                  </a:lnTo>
                  <a:lnTo>
                    <a:pt x="21141" y="2496"/>
                  </a:lnTo>
                  <a:lnTo>
                    <a:pt x="10201" y="9255"/>
                  </a:lnTo>
                  <a:lnTo>
                    <a:pt x="2751" y="19180"/>
                  </a:lnTo>
                  <a:lnTo>
                    <a:pt x="0" y="31178"/>
                  </a:lnTo>
                  <a:lnTo>
                    <a:pt x="0" y="280606"/>
                  </a:lnTo>
                  <a:lnTo>
                    <a:pt x="2751" y="292604"/>
                  </a:lnTo>
                  <a:lnTo>
                    <a:pt x="10201" y="302529"/>
                  </a:lnTo>
                  <a:lnTo>
                    <a:pt x="21141" y="309288"/>
                  </a:lnTo>
                  <a:lnTo>
                    <a:pt x="34366" y="311785"/>
                  </a:lnTo>
                  <a:lnTo>
                    <a:pt x="229146" y="311785"/>
                  </a:lnTo>
                  <a:lnTo>
                    <a:pt x="242372" y="309288"/>
                  </a:lnTo>
                  <a:lnTo>
                    <a:pt x="253317" y="302529"/>
                  </a:lnTo>
                  <a:lnTo>
                    <a:pt x="254168" y="301396"/>
                  </a:lnTo>
                  <a:lnTo>
                    <a:pt x="34366" y="301396"/>
                  </a:lnTo>
                  <a:lnTo>
                    <a:pt x="25348" y="299792"/>
                  </a:lnTo>
                  <a:lnTo>
                    <a:pt x="18076" y="295387"/>
                  </a:lnTo>
                  <a:lnTo>
                    <a:pt x="13222" y="288789"/>
                  </a:lnTo>
                  <a:lnTo>
                    <a:pt x="11455" y="280606"/>
                  </a:lnTo>
                  <a:lnTo>
                    <a:pt x="11455" y="218249"/>
                  </a:lnTo>
                  <a:lnTo>
                    <a:pt x="263525" y="218249"/>
                  </a:lnTo>
                  <a:lnTo>
                    <a:pt x="263525" y="207860"/>
                  </a:lnTo>
                  <a:lnTo>
                    <a:pt x="11442" y="207860"/>
                  </a:lnTo>
                  <a:lnTo>
                    <a:pt x="11442" y="135115"/>
                  </a:lnTo>
                  <a:lnTo>
                    <a:pt x="137490" y="135115"/>
                  </a:lnTo>
                  <a:lnTo>
                    <a:pt x="263525" y="135102"/>
                  </a:lnTo>
                  <a:lnTo>
                    <a:pt x="263525" y="124714"/>
                  </a:lnTo>
                  <a:lnTo>
                    <a:pt x="11455" y="124714"/>
                  </a:lnTo>
                  <a:lnTo>
                    <a:pt x="11455" y="31178"/>
                  </a:lnTo>
                  <a:lnTo>
                    <a:pt x="13222" y="22995"/>
                  </a:lnTo>
                  <a:lnTo>
                    <a:pt x="18076" y="16397"/>
                  </a:lnTo>
                  <a:lnTo>
                    <a:pt x="25348" y="11992"/>
                  </a:lnTo>
                  <a:lnTo>
                    <a:pt x="34366" y="10388"/>
                  </a:lnTo>
                  <a:lnTo>
                    <a:pt x="254168" y="10388"/>
                  </a:lnTo>
                  <a:lnTo>
                    <a:pt x="253317" y="9255"/>
                  </a:lnTo>
                  <a:lnTo>
                    <a:pt x="242372" y="2496"/>
                  </a:lnTo>
                  <a:lnTo>
                    <a:pt x="229146" y="0"/>
                  </a:lnTo>
                  <a:close/>
                </a:path>
                <a:path w="263525" h="311785">
                  <a:moveTo>
                    <a:pt x="137490" y="218249"/>
                  </a:moveTo>
                  <a:lnTo>
                    <a:pt x="126022" y="218249"/>
                  </a:lnTo>
                  <a:lnTo>
                    <a:pt x="126022" y="301396"/>
                  </a:lnTo>
                  <a:lnTo>
                    <a:pt x="137490" y="301396"/>
                  </a:lnTo>
                  <a:lnTo>
                    <a:pt x="137490" y="218249"/>
                  </a:lnTo>
                  <a:close/>
                </a:path>
                <a:path w="263525" h="311785">
                  <a:moveTo>
                    <a:pt x="263525" y="218249"/>
                  </a:moveTo>
                  <a:lnTo>
                    <a:pt x="252056" y="218249"/>
                  </a:lnTo>
                  <a:lnTo>
                    <a:pt x="252056" y="280606"/>
                  </a:lnTo>
                  <a:lnTo>
                    <a:pt x="250289" y="288789"/>
                  </a:lnTo>
                  <a:lnTo>
                    <a:pt x="245435" y="295387"/>
                  </a:lnTo>
                  <a:lnTo>
                    <a:pt x="238164" y="299792"/>
                  </a:lnTo>
                  <a:lnTo>
                    <a:pt x="229146" y="301396"/>
                  </a:lnTo>
                  <a:lnTo>
                    <a:pt x="254168" y="301396"/>
                  </a:lnTo>
                  <a:lnTo>
                    <a:pt x="260771" y="292604"/>
                  </a:lnTo>
                  <a:lnTo>
                    <a:pt x="263525" y="280606"/>
                  </a:lnTo>
                  <a:lnTo>
                    <a:pt x="263525" y="218249"/>
                  </a:lnTo>
                  <a:close/>
                </a:path>
                <a:path w="263525" h="311785">
                  <a:moveTo>
                    <a:pt x="137490" y="135115"/>
                  </a:moveTo>
                  <a:lnTo>
                    <a:pt x="126022" y="135115"/>
                  </a:lnTo>
                  <a:lnTo>
                    <a:pt x="126022" y="207860"/>
                  </a:lnTo>
                  <a:lnTo>
                    <a:pt x="263525" y="207860"/>
                  </a:lnTo>
                  <a:lnTo>
                    <a:pt x="137490" y="207848"/>
                  </a:lnTo>
                  <a:lnTo>
                    <a:pt x="137490" y="135115"/>
                  </a:lnTo>
                  <a:close/>
                </a:path>
                <a:path w="263525" h="311785">
                  <a:moveTo>
                    <a:pt x="263525" y="135102"/>
                  </a:moveTo>
                  <a:lnTo>
                    <a:pt x="252069" y="135102"/>
                  </a:lnTo>
                  <a:lnTo>
                    <a:pt x="252069" y="207848"/>
                  </a:lnTo>
                  <a:lnTo>
                    <a:pt x="263525" y="207848"/>
                  </a:lnTo>
                  <a:lnTo>
                    <a:pt x="263525" y="135102"/>
                  </a:lnTo>
                  <a:close/>
                </a:path>
                <a:path w="263525" h="311785">
                  <a:moveTo>
                    <a:pt x="254168" y="10388"/>
                  </a:moveTo>
                  <a:lnTo>
                    <a:pt x="229146" y="10388"/>
                  </a:lnTo>
                  <a:lnTo>
                    <a:pt x="238164" y="11992"/>
                  </a:lnTo>
                  <a:lnTo>
                    <a:pt x="245435" y="16397"/>
                  </a:lnTo>
                  <a:lnTo>
                    <a:pt x="250289" y="22995"/>
                  </a:lnTo>
                  <a:lnTo>
                    <a:pt x="252056" y="31178"/>
                  </a:lnTo>
                  <a:lnTo>
                    <a:pt x="252056" y="124714"/>
                  </a:lnTo>
                  <a:lnTo>
                    <a:pt x="263525" y="124714"/>
                  </a:lnTo>
                  <a:lnTo>
                    <a:pt x="263525" y="31178"/>
                  </a:lnTo>
                  <a:lnTo>
                    <a:pt x="260771" y="19180"/>
                  </a:lnTo>
                  <a:lnTo>
                    <a:pt x="254168" y="10388"/>
                  </a:lnTo>
                  <a:close/>
                </a:path>
              </a:pathLst>
            </a:custGeom>
            <a:solidFill>
              <a:srgbClr val="12458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5" name="object 24">
              <a:extLst>
                <a:ext uri="{FF2B5EF4-FFF2-40B4-BE49-F238E27FC236}">
                  <a16:creationId xmlns:a16="http://schemas.microsoft.com/office/drawing/2014/main" id="{AFC24A0B-18AB-FC60-4C92-55BF7167F6CD}"/>
                </a:ext>
              </a:extLst>
            </p:cNvPr>
            <p:cNvPicPr/>
            <p:nvPr/>
          </p:nvPicPr>
          <p:blipFill>
            <a:blip r:embed="rId17" cstate="print">
              <a:extLst>
                <a:ext uri="{BEBA8EAE-BF5A-486C-A8C5-ECC9F3942E4B}">
                  <a14:imgProps xmlns:a14="http://schemas.microsoft.com/office/drawing/2010/main">
                    <a14:imgLayer r:embed="rId18">
                      <a14:imgEffect>
                        <a14:colorTemperature colorTemp="112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3785235" y="4059555"/>
              <a:ext cx="194310" cy="72389"/>
            </a:xfrm>
            <a:prstGeom prst="rect">
              <a:avLst/>
            </a:prstGeom>
          </p:spPr>
        </p:pic>
        <p:sp>
          <p:nvSpPr>
            <p:cNvPr id="26" name="object 25">
              <a:extLst>
                <a:ext uri="{FF2B5EF4-FFF2-40B4-BE49-F238E27FC236}">
                  <a16:creationId xmlns:a16="http://schemas.microsoft.com/office/drawing/2014/main" id="{9E6152B9-4BC7-C0B5-A11F-14600D1455AC}"/>
                </a:ext>
              </a:extLst>
            </p:cNvPr>
            <p:cNvSpPr/>
            <p:nvPr/>
          </p:nvSpPr>
          <p:spPr>
            <a:xfrm>
              <a:off x="3785235" y="4173854"/>
              <a:ext cx="189230" cy="134620"/>
            </a:xfrm>
            <a:custGeom>
              <a:avLst/>
              <a:gdLst/>
              <a:ahLst/>
              <a:cxnLst/>
              <a:rect l="l" t="t" r="r" b="b"/>
              <a:pathLst>
                <a:path w="189229" h="134620">
                  <a:moveTo>
                    <a:pt x="50787" y="97218"/>
                  </a:moveTo>
                  <a:lnTo>
                    <a:pt x="49377" y="94640"/>
                  </a:lnTo>
                  <a:lnTo>
                    <a:pt x="46570" y="93345"/>
                  </a:lnTo>
                  <a:lnTo>
                    <a:pt x="43751" y="93345"/>
                  </a:lnTo>
                  <a:lnTo>
                    <a:pt x="40932" y="94640"/>
                  </a:lnTo>
                  <a:lnTo>
                    <a:pt x="28244" y="106248"/>
                  </a:lnTo>
                  <a:lnTo>
                    <a:pt x="15570" y="94640"/>
                  </a:lnTo>
                  <a:lnTo>
                    <a:pt x="12750" y="93345"/>
                  </a:lnTo>
                  <a:lnTo>
                    <a:pt x="9931" y="93345"/>
                  </a:lnTo>
                  <a:lnTo>
                    <a:pt x="7112" y="94640"/>
                  </a:lnTo>
                  <a:lnTo>
                    <a:pt x="5702" y="97218"/>
                  </a:lnTo>
                  <a:lnTo>
                    <a:pt x="5702" y="99796"/>
                  </a:lnTo>
                  <a:lnTo>
                    <a:pt x="7112" y="102374"/>
                  </a:lnTo>
                  <a:lnTo>
                    <a:pt x="19799" y="113982"/>
                  </a:lnTo>
                  <a:lnTo>
                    <a:pt x="7112" y="125590"/>
                  </a:lnTo>
                  <a:lnTo>
                    <a:pt x="5702" y="128168"/>
                  </a:lnTo>
                  <a:lnTo>
                    <a:pt x="5702" y="130746"/>
                  </a:lnTo>
                  <a:lnTo>
                    <a:pt x="7112" y="133324"/>
                  </a:lnTo>
                  <a:lnTo>
                    <a:pt x="8521" y="134620"/>
                  </a:lnTo>
                  <a:lnTo>
                    <a:pt x="14160" y="134620"/>
                  </a:lnTo>
                  <a:lnTo>
                    <a:pt x="28244" y="121716"/>
                  </a:lnTo>
                  <a:lnTo>
                    <a:pt x="42341" y="134620"/>
                  </a:lnTo>
                  <a:lnTo>
                    <a:pt x="47980" y="134620"/>
                  </a:lnTo>
                  <a:lnTo>
                    <a:pt x="49377" y="133324"/>
                  </a:lnTo>
                  <a:lnTo>
                    <a:pt x="50787" y="130746"/>
                  </a:lnTo>
                  <a:lnTo>
                    <a:pt x="50787" y="128168"/>
                  </a:lnTo>
                  <a:lnTo>
                    <a:pt x="49377" y="125590"/>
                  </a:lnTo>
                  <a:lnTo>
                    <a:pt x="36703" y="113982"/>
                  </a:lnTo>
                  <a:lnTo>
                    <a:pt x="49377" y="102374"/>
                  </a:lnTo>
                  <a:lnTo>
                    <a:pt x="50787" y="99796"/>
                  </a:lnTo>
                  <a:lnTo>
                    <a:pt x="50787" y="97218"/>
                  </a:lnTo>
                  <a:close/>
                </a:path>
                <a:path w="189229" h="134620">
                  <a:moveTo>
                    <a:pt x="56515" y="23152"/>
                  </a:moveTo>
                  <a:lnTo>
                    <a:pt x="53695" y="20574"/>
                  </a:lnTo>
                  <a:lnTo>
                    <a:pt x="33909" y="20574"/>
                  </a:lnTo>
                  <a:lnTo>
                    <a:pt x="33909" y="2565"/>
                  </a:lnTo>
                  <a:lnTo>
                    <a:pt x="31089" y="0"/>
                  </a:lnTo>
                  <a:lnTo>
                    <a:pt x="25425" y="0"/>
                  </a:lnTo>
                  <a:lnTo>
                    <a:pt x="22606" y="2565"/>
                  </a:lnTo>
                  <a:lnTo>
                    <a:pt x="22606" y="20574"/>
                  </a:lnTo>
                  <a:lnTo>
                    <a:pt x="2819" y="20574"/>
                  </a:lnTo>
                  <a:lnTo>
                    <a:pt x="0" y="23152"/>
                  </a:lnTo>
                  <a:lnTo>
                    <a:pt x="0" y="28295"/>
                  </a:lnTo>
                  <a:lnTo>
                    <a:pt x="2819" y="30861"/>
                  </a:lnTo>
                  <a:lnTo>
                    <a:pt x="5651" y="30861"/>
                  </a:lnTo>
                  <a:lnTo>
                    <a:pt x="22606" y="30861"/>
                  </a:lnTo>
                  <a:lnTo>
                    <a:pt x="22606" y="48869"/>
                  </a:lnTo>
                  <a:lnTo>
                    <a:pt x="25425" y="51435"/>
                  </a:lnTo>
                  <a:lnTo>
                    <a:pt x="31089" y="51435"/>
                  </a:lnTo>
                  <a:lnTo>
                    <a:pt x="33909" y="48869"/>
                  </a:lnTo>
                  <a:lnTo>
                    <a:pt x="33909" y="30861"/>
                  </a:lnTo>
                  <a:lnTo>
                    <a:pt x="53695" y="30861"/>
                  </a:lnTo>
                  <a:lnTo>
                    <a:pt x="56515" y="28295"/>
                  </a:lnTo>
                  <a:lnTo>
                    <a:pt x="56515" y="23152"/>
                  </a:lnTo>
                  <a:close/>
                </a:path>
                <a:path w="189229" h="134620">
                  <a:moveTo>
                    <a:pt x="189230" y="116840"/>
                  </a:moveTo>
                  <a:lnTo>
                    <a:pt x="186334" y="114300"/>
                  </a:lnTo>
                  <a:lnTo>
                    <a:pt x="183451" y="114300"/>
                  </a:lnTo>
                  <a:lnTo>
                    <a:pt x="134327" y="114300"/>
                  </a:lnTo>
                  <a:lnTo>
                    <a:pt x="131445" y="116840"/>
                  </a:lnTo>
                  <a:lnTo>
                    <a:pt x="131445" y="121920"/>
                  </a:lnTo>
                  <a:lnTo>
                    <a:pt x="134327" y="124460"/>
                  </a:lnTo>
                  <a:lnTo>
                    <a:pt x="186334" y="124460"/>
                  </a:lnTo>
                  <a:lnTo>
                    <a:pt x="189230" y="121920"/>
                  </a:lnTo>
                  <a:lnTo>
                    <a:pt x="189230" y="116840"/>
                  </a:lnTo>
                  <a:close/>
                </a:path>
                <a:path w="189229" h="134620">
                  <a:moveTo>
                    <a:pt x="189230" y="96037"/>
                  </a:moveTo>
                  <a:lnTo>
                    <a:pt x="186334" y="93345"/>
                  </a:lnTo>
                  <a:lnTo>
                    <a:pt x="183451" y="93345"/>
                  </a:lnTo>
                  <a:lnTo>
                    <a:pt x="134327" y="93345"/>
                  </a:lnTo>
                  <a:lnTo>
                    <a:pt x="131445" y="96037"/>
                  </a:lnTo>
                  <a:lnTo>
                    <a:pt x="131445" y="101434"/>
                  </a:lnTo>
                  <a:lnTo>
                    <a:pt x="134327" y="104140"/>
                  </a:lnTo>
                  <a:lnTo>
                    <a:pt x="186334" y="104140"/>
                  </a:lnTo>
                  <a:lnTo>
                    <a:pt x="189230" y="101434"/>
                  </a:lnTo>
                  <a:lnTo>
                    <a:pt x="189230" y="96037"/>
                  </a:lnTo>
                  <a:close/>
                </a:path>
                <a:path w="189229" h="134620">
                  <a:moveTo>
                    <a:pt x="189230" y="23495"/>
                  </a:moveTo>
                  <a:lnTo>
                    <a:pt x="186334" y="20955"/>
                  </a:lnTo>
                  <a:lnTo>
                    <a:pt x="183451" y="20955"/>
                  </a:lnTo>
                  <a:lnTo>
                    <a:pt x="134327" y="20955"/>
                  </a:lnTo>
                  <a:lnTo>
                    <a:pt x="131445" y="23495"/>
                  </a:lnTo>
                  <a:lnTo>
                    <a:pt x="131445" y="28575"/>
                  </a:lnTo>
                  <a:lnTo>
                    <a:pt x="134327" y="31115"/>
                  </a:lnTo>
                  <a:lnTo>
                    <a:pt x="186334" y="31115"/>
                  </a:lnTo>
                  <a:lnTo>
                    <a:pt x="189230" y="28575"/>
                  </a:lnTo>
                  <a:lnTo>
                    <a:pt x="189230" y="23495"/>
                  </a:lnTo>
                  <a:close/>
                </a:path>
              </a:pathLst>
            </a:custGeom>
            <a:solidFill>
              <a:srgbClr val="12458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32" name="Group 31">
            <a:extLst>
              <a:ext uri="{FF2B5EF4-FFF2-40B4-BE49-F238E27FC236}">
                <a16:creationId xmlns:a16="http://schemas.microsoft.com/office/drawing/2014/main" id="{C25F5D85-5F03-D619-2663-19A1378B9AAE}"/>
              </a:ext>
            </a:extLst>
          </p:cNvPr>
          <p:cNvGrpSpPr/>
          <p:nvPr/>
        </p:nvGrpSpPr>
        <p:grpSpPr>
          <a:xfrm>
            <a:off x="3530891" y="3330244"/>
            <a:ext cx="263525" cy="311785"/>
            <a:chOff x="3902715" y="4180840"/>
            <a:chExt cx="263525" cy="311785"/>
          </a:xfrm>
        </p:grpSpPr>
        <p:sp>
          <p:nvSpPr>
            <p:cNvPr id="29" name="object 23">
              <a:extLst>
                <a:ext uri="{FF2B5EF4-FFF2-40B4-BE49-F238E27FC236}">
                  <a16:creationId xmlns:a16="http://schemas.microsoft.com/office/drawing/2014/main" id="{C6A101C8-4975-6956-3B7B-2E1B12C31458}"/>
                </a:ext>
              </a:extLst>
            </p:cNvPr>
            <p:cNvSpPr/>
            <p:nvPr/>
          </p:nvSpPr>
          <p:spPr>
            <a:xfrm>
              <a:off x="3902715" y="4180840"/>
              <a:ext cx="263525" cy="311785"/>
            </a:xfrm>
            <a:custGeom>
              <a:avLst/>
              <a:gdLst/>
              <a:ahLst/>
              <a:cxnLst/>
              <a:rect l="l" t="t" r="r" b="b"/>
              <a:pathLst>
                <a:path w="263525" h="311785">
                  <a:moveTo>
                    <a:pt x="229146" y="0"/>
                  </a:moveTo>
                  <a:lnTo>
                    <a:pt x="34366" y="0"/>
                  </a:lnTo>
                  <a:lnTo>
                    <a:pt x="21141" y="2496"/>
                  </a:lnTo>
                  <a:lnTo>
                    <a:pt x="10201" y="9255"/>
                  </a:lnTo>
                  <a:lnTo>
                    <a:pt x="2751" y="19180"/>
                  </a:lnTo>
                  <a:lnTo>
                    <a:pt x="0" y="31178"/>
                  </a:lnTo>
                  <a:lnTo>
                    <a:pt x="0" y="280606"/>
                  </a:lnTo>
                  <a:lnTo>
                    <a:pt x="2751" y="292604"/>
                  </a:lnTo>
                  <a:lnTo>
                    <a:pt x="10201" y="302529"/>
                  </a:lnTo>
                  <a:lnTo>
                    <a:pt x="21141" y="309288"/>
                  </a:lnTo>
                  <a:lnTo>
                    <a:pt x="34366" y="311785"/>
                  </a:lnTo>
                  <a:lnTo>
                    <a:pt x="229146" y="311785"/>
                  </a:lnTo>
                  <a:lnTo>
                    <a:pt x="242372" y="309288"/>
                  </a:lnTo>
                  <a:lnTo>
                    <a:pt x="253317" y="302529"/>
                  </a:lnTo>
                  <a:lnTo>
                    <a:pt x="254168" y="301396"/>
                  </a:lnTo>
                  <a:lnTo>
                    <a:pt x="34366" y="301396"/>
                  </a:lnTo>
                  <a:lnTo>
                    <a:pt x="25348" y="299792"/>
                  </a:lnTo>
                  <a:lnTo>
                    <a:pt x="18076" y="295387"/>
                  </a:lnTo>
                  <a:lnTo>
                    <a:pt x="13222" y="288789"/>
                  </a:lnTo>
                  <a:lnTo>
                    <a:pt x="11455" y="280606"/>
                  </a:lnTo>
                  <a:lnTo>
                    <a:pt x="11455" y="218249"/>
                  </a:lnTo>
                  <a:lnTo>
                    <a:pt x="263525" y="218249"/>
                  </a:lnTo>
                  <a:lnTo>
                    <a:pt x="263525" y="207860"/>
                  </a:lnTo>
                  <a:lnTo>
                    <a:pt x="11442" y="207860"/>
                  </a:lnTo>
                  <a:lnTo>
                    <a:pt x="11442" y="135115"/>
                  </a:lnTo>
                  <a:lnTo>
                    <a:pt x="137490" y="135115"/>
                  </a:lnTo>
                  <a:lnTo>
                    <a:pt x="263525" y="135102"/>
                  </a:lnTo>
                  <a:lnTo>
                    <a:pt x="263525" y="124714"/>
                  </a:lnTo>
                  <a:lnTo>
                    <a:pt x="11455" y="124714"/>
                  </a:lnTo>
                  <a:lnTo>
                    <a:pt x="11455" y="31178"/>
                  </a:lnTo>
                  <a:lnTo>
                    <a:pt x="13222" y="22995"/>
                  </a:lnTo>
                  <a:lnTo>
                    <a:pt x="18076" y="16397"/>
                  </a:lnTo>
                  <a:lnTo>
                    <a:pt x="25348" y="11992"/>
                  </a:lnTo>
                  <a:lnTo>
                    <a:pt x="34366" y="10388"/>
                  </a:lnTo>
                  <a:lnTo>
                    <a:pt x="254168" y="10388"/>
                  </a:lnTo>
                  <a:lnTo>
                    <a:pt x="253317" y="9255"/>
                  </a:lnTo>
                  <a:lnTo>
                    <a:pt x="242372" y="2496"/>
                  </a:lnTo>
                  <a:lnTo>
                    <a:pt x="229146" y="0"/>
                  </a:lnTo>
                  <a:close/>
                </a:path>
                <a:path w="263525" h="311785">
                  <a:moveTo>
                    <a:pt x="137490" y="218249"/>
                  </a:moveTo>
                  <a:lnTo>
                    <a:pt x="126022" y="218249"/>
                  </a:lnTo>
                  <a:lnTo>
                    <a:pt x="126022" y="301396"/>
                  </a:lnTo>
                  <a:lnTo>
                    <a:pt x="137490" y="301396"/>
                  </a:lnTo>
                  <a:lnTo>
                    <a:pt x="137490" y="218249"/>
                  </a:lnTo>
                  <a:close/>
                </a:path>
                <a:path w="263525" h="311785">
                  <a:moveTo>
                    <a:pt x="263525" y="218249"/>
                  </a:moveTo>
                  <a:lnTo>
                    <a:pt x="252056" y="218249"/>
                  </a:lnTo>
                  <a:lnTo>
                    <a:pt x="252056" y="280606"/>
                  </a:lnTo>
                  <a:lnTo>
                    <a:pt x="250289" y="288789"/>
                  </a:lnTo>
                  <a:lnTo>
                    <a:pt x="245435" y="295387"/>
                  </a:lnTo>
                  <a:lnTo>
                    <a:pt x="238164" y="299792"/>
                  </a:lnTo>
                  <a:lnTo>
                    <a:pt x="229146" y="301396"/>
                  </a:lnTo>
                  <a:lnTo>
                    <a:pt x="254168" y="301396"/>
                  </a:lnTo>
                  <a:lnTo>
                    <a:pt x="260771" y="292604"/>
                  </a:lnTo>
                  <a:lnTo>
                    <a:pt x="263525" y="280606"/>
                  </a:lnTo>
                  <a:lnTo>
                    <a:pt x="263525" y="218249"/>
                  </a:lnTo>
                  <a:close/>
                </a:path>
                <a:path w="263525" h="311785">
                  <a:moveTo>
                    <a:pt x="137490" y="135115"/>
                  </a:moveTo>
                  <a:lnTo>
                    <a:pt x="126022" y="135115"/>
                  </a:lnTo>
                  <a:lnTo>
                    <a:pt x="126022" y="207860"/>
                  </a:lnTo>
                  <a:lnTo>
                    <a:pt x="263525" y="207860"/>
                  </a:lnTo>
                  <a:lnTo>
                    <a:pt x="137490" y="207848"/>
                  </a:lnTo>
                  <a:lnTo>
                    <a:pt x="137490" y="135115"/>
                  </a:lnTo>
                  <a:close/>
                </a:path>
                <a:path w="263525" h="311785">
                  <a:moveTo>
                    <a:pt x="263525" y="135102"/>
                  </a:moveTo>
                  <a:lnTo>
                    <a:pt x="252069" y="135102"/>
                  </a:lnTo>
                  <a:lnTo>
                    <a:pt x="252069" y="207848"/>
                  </a:lnTo>
                  <a:lnTo>
                    <a:pt x="263525" y="207848"/>
                  </a:lnTo>
                  <a:lnTo>
                    <a:pt x="263525" y="135102"/>
                  </a:lnTo>
                  <a:close/>
                </a:path>
                <a:path w="263525" h="311785">
                  <a:moveTo>
                    <a:pt x="254168" y="10388"/>
                  </a:moveTo>
                  <a:lnTo>
                    <a:pt x="229146" y="10388"/>
                  </a:lnTo>
                  <a:lnTo>
                    <a:pt x="238164" y="11992"/>
                  </a:lnTo>
                  <a:lnTo>
                    <a:pt x="245435" y="16397"/>
                  </a:lnTo>
                  <a:lnTo>
                    <a:pt x="250289" y="22995"/>
                  </a:lnTo>
                  <a:lnTo>
                    <a:pt x="252056" y="31178"/>
                  </a:lnTo>
                  <a:lnTo>
                    <a:pt x="252056" y="124714"/>
                  </a:lnTo>
                  <a:lnTo>
                    <a:pt x="263525" y="124714"/>
                  </a:lnTo>
                  <a:lnTo>
                    <a:pt x="263525" y="31178"/>
                  </a:lnTo>
                  <a:lnTo>
                    <a:pt x="260771" y="19180"/>
                  </a:lnTo>
                  <a:lnTo>
                    <a:pt x="254168" y="10388"/>
                  </a:lnTo>
                  <a:close/>
                </a:path>
              </a:pathLst>
            </a:custGeom>
            <a:solidFill>
              <a:srgbClr val="12458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0" name="object 24">
              <a:extLst>
                <a:ext uri="{FF2B5EF4-FFF2-40B4-BE49-F238E27FC236}">
                  <a16:creationId xmlns:a16="http://schemas.microsoft.com/office/drawing/2014/main" id="{07D51DDF-7508-4631-4367-8CD9C1B513AC}"/>
                </a:ext>
              </a:extLst>
            </p:cNvPr>
            <p:cNvPicPr/>
            <p:nvPr/>
          </p:nvPicPr>
          <p:blipFill>
            <a:blip r:embed="rId17" cstate="print">
              <a:extLst>
                <a:ext uri="{BEBA8EAE-BF5A-486C-A8C5-ECC9F3942E4B}">
                  <a14:imgProps xmlns:a14="http://schemas.microsoft.com/office/drawing/2010/main">
                    <a14:imgLayer r:embed="rId18">
                      <a14:imgEffect>
                        <a14:colorTemperature colorTemp="112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3937635" y="4211955"/>
              <a:ext cx="194310" cy="72389"/>
            </a:xfrm>
            <a:prstGeom prst="rect">
              <a:avLst/>
            </a:prstGeom>
          </p:spPr>
        </p:pic>
        <p:sp>
          <p:nvSpPr>
            <p:cNvPr id="31" name="object 25">
              <a:extLst>
                <a:ext uri="{FF2B5EF4-FFF2-40B4-BE49-F238E27FC236}">
                  <a16:creationId xmlns:a16="http://schemas.microsoft.com/office/drawing/2014/main" id="{17132447-13CC-EAA7-419C-144B936B70D4}"/>
                </a:ext>
              </a:extLst>
            </p:cNvPr>
            <p:cNvSpPr/>
            <p:nvPr/>
          </p:nvSpPr>
          <p:spPr>
            <a:xfrm>
              <a:off x="3937635" y="4326254"/>
              <a:ext cx="189230" cy="134620"/>
            </a:xfrm>
            <a:custGeom>
              <a:avLst/>
              <a:gdLst/>
              <a:ahLst/>
              <a:cxnLst/>
              <a:rect l="l" t="t" r="r" b="b"/>
              <a:pathLst>
                <a:path w="189229" h="134620">
                  <a:moveTo>
                    <a:pt x="50787" y="97218"/>
                  </a:moveTo>
                  <a:lnTo>
                    <a:pt x="49377" y="94640"/>
                  </a:lnTo>
                  <a:lnTo>
                    <a:pt x="46570" y="93345"/>
                  </a:lnTo>
                  <a:lnTo>
                    <a:pt x="43751" y="93345"/>
                  </a:lnTo>
                  <a:lnTo>
                    <a:pt x="40932" y="94640"/>
                  </a:lnTo>
                  <a:lnTo>
                    <a:pt x="28244" y="106248"/>
                  </a:lnTo>
                  <a:lnTo>
                    <a:pt x="15570" y="94640"/>
                  </a:lnTo>
                  <a:lnTo>
                    <a:pt x="12750" y="93345"/>
                  </a:lnTo>
                  <a:lnTo>
                    <a:pt x="9931" y="93345"/>
                  </a:lnTo>
                  <a:lnTo>
                    <a:pt x="7112" y="94640"/>
                  </a:lnTo>
                  <a:lnTo>
                    <a:pt x="5702" y="97218"/>
                  </a:lnTo>
                  <a:lnTo>
                    <a:pt x="5702" y="99796"/>
                  </a:lnTo>
                  <a:lnTo>
                    <a:pt x="7112" y="102374"/>
                  </a:lnTo>
                  <a:lnTo>
                    <a:pt x="19799" y="113982"/>
                  </a:lnTo>
                  <a:lnTo>
                    <a:pt x="7112" y="125590"/>
                  </a:lnTo>
                  <a:lnTo>
                    <a:pt x="5702" y="128168"/>
                  </a:lnTo>
                  <a:lnTo>
                    <a:pt x="5702" y="130746"/>
                  </a:lnTo>
                  <a:lnTo>
                    <a:pt x="7112" y="133324"/>
                  </a:lnTo>
                  <a:lnTo>
                    <a:pt x="8521" y="134620"/>
                  </a:lnTo>
                  <a:lnTo>
                    <a:pt x="14160" y="134620"/>
                  </a:lnTo>
                  <a:lnTo>
                    <a:pt x="28244" y="121716"/>
                  </a:lnTo>
                  <a:lnTo>
                    <a:pt x="42341" y="134620"/>
                  </a:lnTo>
                  <a:lnTo>
                    <a:pt x="47980" y="134620"/>
                  </a:lnTo>
                  <a:lnTo>
                    <a:pt x="49377" y="133324"/>
                  </a:lnTo>
                  <a:lnTo>
                    <a:pt x="50787" y="130746"/>
                  </a:lnTo>
                  <a:lnTo>
                    <a:pt x="50787" y="128168"/>
                  </a:lnTo>
                  <a:lnTo>
                    <a:pt x="49377" y="125590"/>
                  </a:lnTo>
                  <a:lnTo>
                    <a:pt x="36703" y="113982"/>
                  </a:lnTo>
                  <a:lnTo>
                    <a:pt x="49377" y="102374"/>
                  </a:lnTo>
                  <a:lnTo>
                    <a:pt x="50787" y="99796"/>
                  </a:lnTo>
                  <a:lnTo>
                    <a:pt x="50787" y="97218"/>
                  </a:lnTo>
                  <a:close/>
                </a:path>
                <a:path w="189229" h="134620">
                  <a:moveTo>
                    <a:pt x="56515" y="23152"/>
                  </a:moveTo>
                  <a:lnTo>
                    <a:pt x="53695" y="20574"/>
                  </a:lnTo>
                  <a:lnTo>
                    <a:pt x="33909" y="20574"/>
                  </a:lnTo>
                  <a:lnTo>
                    <a:pt x="33909" y="2565"/>
                  </a:lnTo>
                  <a:lnTo>
                    <a:pt x="31089" y="0"/>
                  </a:lnTo>
                  <a:lnTo>
                    <a:pt x="25425" y="0"/>
                  </a:lnTo>
                  <a:lnTo>
                    <a:pt x="22606" y="2565"/>
                  </a:lnTo>
                  <a:lnTo>
                    <a:pt x="22606" y="20574"/>
                  </a:lnTo>
                  <a:lnTo>
                    <a:pt x="2819" y="20574"/>
                  </a:lnTo>
                  <a:lnTo>
                    <a:pt x="0" y="23152"/>
                  </a:lnTo>
                  <a:lnTo>
                    <a:pt x="0" y="28295"/>
                  </a:lnTo>
                  <a:lnTo>
                    <a:pt x="2819" y="30861"/>
                  </a:lnTo>
                  <a:lnTo>
                    <a:pt x="5651" y="30861"/>
                  </a:lnTo>
                  <a:lnTo>
                    <a:pt x="22606" y="30861"/>
                  </a:lnTo>
                  <a:lnTo>
                    <a:pt x="22606" y="48869"/>
                  </a:lnTo>
                  <a:lnTo>
                    <a:pt x="25425" y="51435"/>
                  </a:lnTo>
                  <a:lnTo>
                    <a:pt x="31089" y="51435"/>
                  </a:lnTo>
                  <a:lnTo>
                    <a:pt x="33909" y="48869"/>
                  </a:lnTo>
                  <a:lnTo>
                    <a:pt x="33909" y="30861"/>
                  </a:lnTo>
                  <a:lnTo>
                    <a:pt x="53695" y="30861"/>
                  </a:lnTo>
                  <a:lnTo>
                    <a:pt x="56515" y="28295"/>
                  </a:lnTo>
                  <a:lnTo>
                    <a:pt x="56515" y="23152"/>
                  </a:lnTo>
                  <a:close/>
                </a:path>
                <a:path w="189229" h="134620">
                  <a:moveTo>
                    <a:pt x="189230" y="116840"/>
                  </a:moveTo>
                  <a:lnTo>
                    <a:pt x="186334" y="114300"/>
                  </a:lnTo>
                  <a:lnTo>
                    <a:pt x="183451" y="114300"/>
                  </a:lnTo>
                  <a:lnTo>
                    <a:pt x="134327" y="114300"/>
                  </a:lnTo>
                  <a:lnTo>
                    <a:pt x="131445" y="116840"/>
                  </a:lnTo>
                  <a:lnTo>
                    <a:pt x="131445" y="121920"/>
                  </a:lnTo>
                  <a:lnTo>
                    <a:pt x="134327" y="124460"/>
                  </a:lnTo>
                  <a:lnTo>
                    <a:pt x="186334" y="124460"/>
                  </a:lnTo>
                  <a:lnTo>
                    <a:pt x="189230" y="121920"/>
                  </a:lnTo>
                  <a:lnTo>
                    <a:pt x="189230" y="116840"/>
                  </a:lnTo>
                  <a:close/>
                </a:path>
                <a:path w="189229" h="134620">
                  <a:moveTo>
                    <a:pt x="189230" y="96037"/>
                  </a:moveTo>
                  <a:lnTo>
                    <a:pt x="186334" y="93345"/>
                  </a:lnTo>
                  <a:lnTo>
                    <a:pt x="183451" y="93345"/>
                  </a:lnTo>
                  <a:lnTo>
                    <a:pt x="134327" y="93345"/>
                  </a:lnTo>
                  <a:lnTo>
                    <a:pt x="131445" y="96037"/>
                  </a:lnTo>
                  <a:lnTo>
                    <a:pt x="131445" y="101434"/>
                  </a:lnTo>
                  <a:lnTo>
                    <a:pt x="134327" y="104140"/>
                  </a:lnTo>
                  <a:lnTo>
                    <a:pt x="186334" y="104140"/>
                  </a:lnTo>
                  <a:lnTo>
                    <a:pt x="189230" y="101434"/>
                  </a:lnTo>
                  <a:lnTo>
                    <a:pt x="189230" y="96037"/>
                  </a:lnTo>
                  <a:close/>
                </a:path>
                <a:path w="189229" h="134620">
                  <a:moveTo>
                    <a:pt x="189230" y="23495"/>
                  </a:moveTo>
                  <a:lnTo>
                    <a:pt x="186334" y="20955"/>
                  </a:lnTo>
                  <a:lnTo>
                    <a:pt x="183451" y="20955"/>
                  </a:lnTo>
                  <a:lnTo>
                    <a:pt x="134327" y="20955"/>
                  </a:lnTo>
                  <a:lnTo>
                    <a:pt x="131445" y="23495"/>
                  </a:lnTo>
                  <a:lnTo>
                    <a:pt x="131445" y="28575"/>
                  </a:lnTo>
                  <a:lnTo>
                    <a:pt x="134327" y="31115"/>
                  </a:lnTo>
                  <a:lnTo>
                    <a:pt x="186334" y="31115"/>
                  </a:lnTo>
                  <a:lnTo>
                    <a:pt x="189230" y="28575"/>
                  </a:lnTo>
                  <a:lnTo>
                    <a:pt x="189230" y="23495"/>
                  </a:lnTo>
                  <a:close/>
                </a:path>
              </a:pathLst>
            </a:custGeom>
            <a:solidFill>
              <a:srgbClr val="12458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pic>
        <p:nvPicPr>
          <p:cNvPr id="2050" name="Picture 2" descr="Pie Quarter Icons - Free SVG &amp; PNG Pie Quarter Images - Noun Project">
            <a:extLst>
              <a:ext uri="{FF2B5EF4-FFF2-40B4-BE49-F238E27FC236}">
                <a16:creationId xmlns:a16="http://schemas.microsoft.com/office/drawing/2014/main" id="{A1F81EE7-52EB-9819-80CA-AFEF531A484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9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25493" y="2781917"/>
            <a:ext cx="274320" cy="274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4" name="Picture 2" descr="Pie Quarter Icons - Free SVG &amp; PNG Pie Quarter Images - Noun Project">
            <a:extLst>
              <a:ext uri="{FF2B5EF4-FFF2-40B4-BE49-F238E27FC236}">
                <a16:creationId xmlns:a16="http://schemas.microsoft.com/office/drawing/2014/main" id="{1A7C0FF4-493C-C6C4-621E-7E1749A9A37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9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25493" y="2124247"/>
            <a:ext cx="274320" cy="274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5" name="Picture 2" descr="Pie Quarter Icons - Free SVG &amp; PNG Pie Quarter Images - Noun Project">
            <a:extLst>
              <a:ext uri="{FF2B5EF4-FFF2-40B4-BE49-F238E27FC236}">
                <a16:creationId xmlns:a16="http://schemas.microsoft.com/office/drawing/2014/main" id="{10815C18-414B-BB0E-EC0D-2198C71DA2E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9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306" y="3476776"/>
            <a:ext cx="274320" cy="274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" name="Picture 2" descr="Pie Quarter Icons - Free SVG &amp; PNG Pie Quarter Images - Noun Project">
            <a:extLst>
              <a:ext uri="{FF2B5EF4-FFF2-40B4-BE49-F238E27FC236}">
                <a16:creationId xmlns:a16="http://schemas.microsoft.com/office/drawing/2014/main" id="{C83C5930-5DE1-EECB-828E-4FF5865D8B4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9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321" y="2270451"/>
            <a:ext cx="274320" cy="274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26">
            <a:hlinkClick r:id="rId20"/>
            <a:extLst>
              <a:ext uri="{FF2B5EF4-FFF2-40B4-BE49-F238E27FC236}">
                <a16:creationId xmlns:a16="http://schemas.microsoft.com/office/drawing/2014/main" id="{5716D7BF-8D4A-EA39-E67D-2B4B9420F1D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7888" y="5071834"/>
            <a:ext cx="914400" cy="316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25">
            <a:hlinkClick r:id="rId22"/>
            <a:extLst>
              <a:ext uri="{FF2B5EF4-FFF2-40B4-BE49-F238E27FC236}">
                <a16:creationId xmlns:a16="http://schemas.microsoft.com/office/drawing/2014/main" id="{4BE72124-0D06-6702-A0BA-376FE5B6262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7888" y="5425791"/>
            <a:ext cx="914400" cy="2813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2" name="Picture 14" descr="Iphone 14 - DC Summary">
            <a:extLst>
              <a:ext uri="{FF2B5EF4-FFF2-40B4-BE49-F238E27FC236}">
                <a16:creationId xmlns:a16="http://schemas.microsoft.com/office/drawing/2014/main" id="{F76E4A9F-A019-AACF-060B-CFFB57AC265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54745" y="4767131"/>
            <a:ext cx="537359" cy="10782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4" name="Picture 16">
            <a:extLst>
              <a:ext uri="{FF2B5EF4-FFF2-40B4-BE49-F238E27FC236}">
                <a16:creationId xmlns:a16="http://schemas.microsoft.com/office/drawing/2014/main" id="{3907EC46-6B5C-4DD5-735A-DA38E3200A5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45153" y="5035474"/>
            <a:ext cx="685800" cy="7826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E8997E50-02C8-1156-C629-208B4B6AB3A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59599290"/>
              </p:ext>
            </p:extLst>
          </p:nvPr>
        </p:nvGraphicFramePr>
        <p:xfrm>
          <a:off x="3460713" y="4717592"/>
          <a:ext cx="3108960" cy="1177289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108960">
                  <a:extLst>
                    <a:ext uri="{9D8B030D-6E8A-4147-A177-3AD203B41FA5}">
                      <a16:colId xmlns:a16="http://schemas.microsoft.com/office/drawing/2014/main" val="406231664"/>
                    </a:ext>
                  </a:extLst>
                </a:gridCol>
              </a:tblGrid>
              <a:tr h="249554">
                <a:tc>
                  <a:txBody>
                    <a:bodyPr/>
                    <a:lstStyle/>
                    <a:p>
                      <a:pPr marL="71120">
                        <a:lnSpc>
                          <a:spcPct val="100000"/>
                        </a:lnSpc>
                        <a:spcBef>
                          <a:spcPts val="185"/>
                        </a:spcBef>
                      </a:pPr>
                      <a:r>
                        <a:rPr lang="en-US" sz="1200" b="1" dirty="0">
                          <a:solidFill>
                            <a:srgbClr val="FFFFFF"/>
                          </a:solidFill>
                          <a:latin typeface="+mn-lt"/>
                          <a:cs typeface="Calibri"/>
                        </a:rPr>
                        <a:t>Prefer to speak with someone?</a:t>
                      </a:r>
                      <a:endParaRPr sz="1200" dirty="0">
                        <a:latin typeface="+mn-lt"/>
                        <a:cs typeface="Calibri"/>
                      </a:endParaRPr>
                    </a:p>
                  </a:txBody>
                  <a:tcPr marL="0" marR="0" marT="23495" marB="0">
                    <a:lnL w="12700" cap="flat" cmpd="sng" algn="ctr">
                      <a:solidFill>
                        <a:srgbClr val="1245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245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245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12458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64157578"/>
                  </a:ext>
                </a:extLst>
              </a:tr>
              <a:tr h="914400">
                <a:tc>
                  <a:txBody>
                    <a:bodyPr/>
                    <a:lstStyle/>
                    <a:p>
                      <a:pPr algn="l" fontAlgn="base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000" b="0" i="0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Calibri" panose="020F0502020204030204" pitchFamily="34" charset="0"/>
                        </a:rPr>
                        <a:t>Schedule a complimentary consultation </a:t>
                      </a:r>
                      <a:br>
                        <a:rPr lang="en-US" sz="1000" b="0" i="0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Calibri" panose="020F0502020204030204" pitchFamily="34" charset="0"/>
                        </a:rPr>
                      </a:br>
                      <a:r>
                        <a:rPr lang="en-US" sz="1000" b="0" i="0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Calibri" panose="020F0502020204030204" pitchFamily="34" charset="0"/>
                        </a:rPr>
                        <a:t>with your dedicated Fidelity Workplace Financial Consultant, Ashley Bove.</a:t>
                      </a:r>
                    </a:p>
                    <a:p>
                      <a:pPr algn="l" fontAlgn="base">
                        <a:buFont typeface="Arial" panose="020B0604020202020204" pitchFamily="34" charset="0"/>
                        <a:buNone/>
                      </a:pPr>
                      <a:r>
                        <a:rPr lang="en-US" sz="1000" b="0" i="0" dirty="0">
                          <a:solidFill>
                            <a:srgbClr val="221F1F"/>
                          </a:solidFill>
                          <a:effectLst/>
                          <a:latin typeface="+mn-lt"/>
                          <a:cs typeface="Calibri" panose="020F0502020204030204" pitchFamily="34" charset="0"/>
                        </a:rPr>
                        <a:t>Go to </a:t>
                      </a:r>
                      <a:r>
                        <a:rPr lang="en-US" sz="1000" b="0" i="0" u="sng" strike="noStrike" dirty="0">
                          <a:solidFill>
                            <a:srgbClr val="0000FF"/>
                          </a:solidFill>
                          <a:effectLst/>
                          <a:latin typeface="+mn-lt"/>
                          <a:cs typeface="Calibri" panose="020F0502020204030204" pitchFamily="34" charset="0"/>
                          <a:hlinkClick r:id="rId26"/>
                        </a:rPr>
                        <a:t>fidelity.com/schedule</a:t>
                      </a:r>
                      <a:r>
                        <a:rPr lang="en-US" sz="1000" b="0" i="0" dirty="0">
                          <a:solidFill>
                            <a:srgbClr val="221F1F"/>
                          </a:solidFill>
                          <a:effectLst/>
                          <a:latin typeface="+mn-lt"/>
                          <a:cs typeface="Calibri" panose="020F0502020204030204" pitchFamily="34" charset="0"/>
                        </a:rPr>
                        <a:t>, call </a:t>
                      </a:r>
                      <a:br>
                        <a:rPr lang="en-US" sz="1000" b="0" i="0" dirty="0">
                          <a:solidFill>
                            <a:srgbClr val="221F1F"/>
                          </a:solidFill>
                          <a:effectLst/>
                          <a:latin typeface="+mn-lt"/>
                          <a:cs typeface="Calibri" panose="020F0502020204030204" pitchFamily="34" charset="0"/>
                        </a:rPr>
                      </a:br>
                      <a:r>
                        <a:rPr lang="en-US" sz="1000" b="0" i="0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Calibri" panose="020F0502020204030204" pitchFamily="34" charset="0"/>
                        </a:rPr>
                        <a:t>800.642.7131 </a:t>
                      </a:r>
                      <a:r>
                        <a:rPr lang="en-US" sz="1000" b="0" i="0" dirty="0">
                          <a:solidFill>
                            <a:srgbClr val="221F1F"/>
                          </a:solidFill>
                          <a:effectLst/>
                          <a:latin typeface="+mn-lt"/>
                          <a:cs typeface="Calibri" panose="020F0502020204030204" pitchFamily="34" charset="0"/>
                        </a:rPr>
                        <a:t>or text </a:t>
                      </a:r>
                      <a:r>
                        <a:rPr lang="en-US" sz="1000" b="1" i="0" dirty="0">
                          <a:solidFill>
                            <a:srgbClr val="008000"/>
                          </a:solidFill>
                          <a:effectLst/>
                          <a:latin typeface="+mn-lt"/>
                          <a:cs typeface="Calibri" panose="020F0502020204030204" pitchFamily="34" charset="0"/>
                        </a:rPr>
                        <a:t>TALK </a:t>
                      </a:r>
                      <a:r>
                        <a:rPr lang="en-US" sz="1000" b="0" i="0" dirty="0">
                          <a:solidFill>
                            <a:srgbClr val="221F1F"/>
                          </a:solidFill>
                          <a:effectLst/>
                          <a:latin typeface="+mn-lt"/>
                          <a:cs typeface="Calibri" panose="020F0502020204030204" pitchFamily="34" charset="0"/>
                        </a:rPr>
                        <a:t>to </a:t>
                      </a:r>
                      <a:r>
                        <a:rPr lang="en-US" sz="1000" b="1" i="0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Calibri" panose="020F0502020204030204" pitchFamily="34" charset="0"/>
                        </a:rPr>
                        <a:t>343898</a:t>
                      </a:r>
                      <a:r>
                        <a:rPr lang="en-US" sz="1000" b="0" i="0" dirty="0">
                          <a:solidFill>
                            <a:srgbClr val="221F1F"/>
                          </a:solidFill>
                          <a:effectLst/>
                          <a:latin typeface="+mn-lt"/>
                          <a:cs typeface="Calibri" panose="020F0502020204030204" pitchFamily="34" charset="0"/>
                        </a:rPr>
                        <a:t>.</a:t>
                      </a:r>
                      <a:r>
                        <a:rPr lang="en-US" sz="1100" b="0" i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​</a:t>
                      </a:r>
                      <a:endParaRPr sz="1050" dirty="0">
                        <a:latin typeface="Calibri"/>
                        <a:cs typeface="Calibri"/>
                      </a:endParaRPr>
                    </a:p>
                  </a:txBody>
                  <a:tcPr marT="28575">
                    <a:lnL w="12700" cap="flat" cmpd="sng" algn="ctr">
                      <a:solidFill>
                        <a:srgbClr val="1245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245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rgbClr val="1245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26676480"/>
                  </a:ext>
                </a:extLst>
              </a:tr>
            </a:tbl>
          </a:graphicData>
        </a:graphic>
      </p:graphicFrame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DCFBE9FD-5056-F18E-FABB-1C5B72BC7958}"/>
              </a:ext>
            </a:extLst>
          </p:cNvPr>
          <p:cNvSpPr txBox="1">
            <a:spLocks/>
          </p:cNvSpPr>
          <p:nvPr/>
        </p:nvSpPr>
        <p:spPr>
          <a:xfrm>
            <a:off x="838200" y="639647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1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701CBABD-B3FE-8841-89D3-2E64ABC45F16}" type="datetime4">
              <a:rPr lang="en-US" smtClean="0"/>
              <a:pPr/>
              <a:t>September 17, 2024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0907903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059CF01-BAA4-BD41-BDAF-E97FED0B64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67AA29-9BC8-E44F-8DA9-4EB48FEF1925}" type="datetime4">
              <a:rPr lang="en-US" smtClean="0"/>
              <a:t>September 17, 2024</a:t>
            </a:fld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0FEBDAE8-5C46-D24E-8DAE-8B1358C87388}"/>
              </a:ext>
            </a:extLst>
          </p:cNvPr>
          <p:cNvSpPr/>
          <p:nvPr/>
        </p:nvSpPr>
        <p:spPr>
          <a:xfrm>
            <a:off x="645695" y="2118321"/>
            <a:ext cx="3220453" cy="2621355"/>
          </a:xfrm>
          <a:prstGeom prst="rect">
            <a:avLst/>
          </a:prstGeom>
          <a:solidFill>
            <a:srgbClr val="EBEFF7"/>
          </a:solidFill>
          <a:ln w="60325">
            <a:solidFill>
              <a:srgbClr val="B1C7E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6EA988FC-B2AF-564E-8B06-D65424EFC265}"/>
              </a:ext>
            </a:extLst>
          </p:cNvPr>
          <p:cNvSpPr/>
          <p:nvPr/>
        </p:nvSpPr>
        <p:spPr>
          <a:xfrm>
            <a:off x="4335379" y="2118322"/>
            <a:ext cx="3220453" cy="2621355"/>
          </a:xfrm>
          <a:prstGeom prst="rect">
            <a:avLst/>
          </a:prstGeom>
          <a:solidFill>
            <a:srgbClr val="EBEFF7"/>
          </a:solidFill>
          <a:ln w="60325">
            <a:solidFill>
              <a:srgbClr val="B1C7E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83283299-867E-8641-9C95-99269EE0D593}"/>
              </a:ext>
            </a:extLst>
          </p:cNvPr>
          <p:cNvSpPr/>
          <p:nvPr/>
        </p:nvSpPr>
        <p:spPr>
          <a:xfrm>
            <a:off x="8025063" y="2118322"/>
            <a:ext cx="3220453" cy="2621355"/>
          </a:xfrm>
          <a:prstGeom prst="rect">
            <a:avLst/>
          </a:prstGeom>
          <a:solidFill>
            <a:srgbClr val="EBEFF7"/>
          </a:solidFill>
          <a:ln w="60325">
            <a:solidFill>
              <a:srgbClr val="B1C7E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1CAAADFA-AEF0-EC45-BF32-1D9A261E6EC5}"/>
              </a:ext>
            </a:extLst>
          </p:cNvPr>
          <p:cNvSpPr txBox="1"/>
          <p:nvPr/>
        </p:nvSpPr>
        <p:spPr>
          <a:xfrm>
            <a:off x="760877" y="3305886"/>
            <a:ext cx="299008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hlinkClick r:id="rId3"/>
              </a:rPr>
              <a:t>Schedule</a:t>
            </a:r>
            <a:r>
              <a:rPr lang="en-US" sz="1600" dirty="0"/>
              <a:t> a one-on-one consultation with a Fidelity Workplace Financial Consultant</a:t>
            </a:r>
            <a:endParaRPr lang="en-US" sz="1600" b="1" dirty="0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CCA009BA-3B77-DB41-AB38-AD2EA734C39F}"/>
              </a:ext>
            </a:extLst>
          </p:cNvPr>
          <p:cNvSpPr txBox="1"/>
          <p:nvPr/>
        </p:nvSpPr>
        <p:spPr>
          <a:xfrm>
            <a:off x="4446962" y="3454148"/>
            <a:ext cx="299008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/>
              <a:t>Call </a:t>
            </a:r>
            <a:r>
              <a:rPr lang="en-US" sz="1600" b="1" dirty="0"/>
              <a:t>800-343-0860</a:t>
            </a:r>
            <a:r>
              <a:rPr lang="en-US" sz="1600" dirty="0"/>
              <a:t> to speak to a Fidelity representative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BCA95281-F297-8C49-BDEF-7EF951544454}"/>
              </a:ext>
            </a:extLst>
          </p:cNvPr>
          <p:cNvSpPr txBox="1"/>
          <p:nvPr/>
        </p:nvSpPr>
        <p:spPr>
          <a:xfrm>
            <a:off x="8147252" y="3428997"/>
            <a:ext cx="298202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/>
              <a:t>Visit Fidelity’s </a:t>
            </a:r>
            <a:r>
              <a:rPr lang="en-US" sz="1600" dirty="0">
                <a:hlinkClick r:id="rId4"/>
              </a:rPr>
              <a:t>dedicated site </a:t>
            </a:r>
            <a:r>
              <a:rPr lang="en-US" sz="1600" dirty="0"/>
              <a:t>for State of Rhode Island employees</a:t>
            </a:r>
          </a:p>
        </p:txBody>
      </p:sp>
      <p:sp>
        <p:nvSpPr>
          <p:cNvPr id="25" name="Title 24">
            <a:extLst>
              <a:ext uri="{FF2B5EF4-FFF2-40B4-BE49-F238E27FC236}">
                <a16:creationId xmlns:a16="http://schemas.microsoft.com/office/drawing/2014/main" id="{0609E8B4-2067-9F4A-6073-6430A18CFB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Learn More</a:t>
            </a:r>
          </a:p>
        </p:txBody>
      </p:sp>
      <p:grpSp>
        <p:nvGrpSpPr>
          <p:cNvPr id="39" name="Group 38">
            <a:extLst>
              <a:ext uri="{FF2B5EF4-FFF2-40B4-BE49-F238E27FC236}">
                <a16:creationId xmlns:a16="http://schemas.microsoft.com/office/drawing/2014/main" id="{97A2E8F9-EC66-7F31-5D50-4E277E087EEA}"/>
              </a:ext>
            </a:extLst>
          </p:cNvPr>
          <p:cNvGrpSpPr/>
          <p:nvPr/>
        </p:nvGrpSpPr>
        <p:grpSpPr>
          <a:xfrm>
            <a:off x="5375433" y="2671352"/>
            <a:ext cx="1133146" cy="520700"/>
            <a:chOff x="5375433" y="2671352"/>
            <a:chExt cx="1133146" cy="520700"/>
          </a:xfrm>
        </p:grpSpPr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35FB7926-1C86-2446-B970-39A16DAF2BEC}"/>
                </a:ext>
              </a:extLst>
            </p:cNvPr>
            <p:cNvSpPr txBox="1"/>
            <p:nvPr/>
          </p:nvSpPr>
          <p:spPr>
            <a:xfrm>
              <a:off x="5837848" y="2730506"/>
              <a:ext cx="670731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b="1" dirty="0">
                  <a:solidFill>
                    <a:srgbClr val="134583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Call</a:t>
              </a:r>
            </a:p>
          </p:txBody>
        </p:sp>
        <p:grpSp>
          <p:nvGrpSpPr>
            <p:cNvPr id="3" name="Group 2">
              <a:extLst>
                <a:ext uri="{FF2B5EF4-FFF2-40B4-BE49-F238E27FC236}">
                  <a16:creationId xmlns:a16="http://schemas.microsoft.com/office/drawing/2014/main" id="{3ED65221-2383-B141-DF84-90100B5EF2A9}"/>
                </a:ext>
              </a:extLst>
            </p:cNvPr>
            <p:cNvGrpSpPr/>
            <p:nvPr/>
          </p:nvGrpSpPr>
          <p:grpSpPr>
            <a:xfrm>
              <a:off x="5375433" y="2671352"/>
              <a:ext cx="346180" cy="520700"/>
              <a:chOff x="9948863" y="4370388"/>
              <a:chExt cx="384175" cy="577850"/>
            </a:xfrm>
          </p:grpSpPr>
          <p:sp>
            <p:nvSpPr>
              <p:cNvPr id="4" name="Freeform 96">
                <a:extLst>
                  <a:ext uri="{FF2B5EF4-FFF2-40B4-BE49-F238E27FC236}">
                    <a16:creationId xmlns:a16="http://schemas.microsoft.com/office/drawing/2014/main" id="{8DBE3A6A-4A49-1A12-891D-728FAF6A2016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9986963" y="4448175"/>
                <a:ext cx="307975" cy="384175"/>
              </a:xfrm>
              <a:custGeom>
                <a:avLst/>
                <a:gdLst>
                  <a:gd name="T0" fmla="*/ 116 w 128"/>
                  <a:gd name="T1" fmla="*/ 0 h 160"/>
                  <a:gd name="T2" fmla="*/ 12 w 128"/>
                  <a:gd name="T3" fmla="*/ 0 h 160"/>
                  <a:gd name="T4" fmla="*/ 0 w 128"/>
                  <a:gd name="T5" fmla="*/ 12 h 160"/>
                  <a:gd name="T6" fmla="*/ 0 w 128"/>
                  <a:gd name="T7" fmla="*/ 148 h 160"/>
                  <a:gd name="T8" fmla="*/ 12 w 128"/>
                  <a:gd name="T9" fmla="*/ 160 h 160"/>
                  <a:gd name="T10" fmla="*/ 116 w 128"/>
                  <a:gd name="T11" fmla="*/ 160 h 160"/>
                  <a:gd name="T12" fmla="*/ 128 w 128"/>
                  <a:gd name="T13" fmla="*/ 148 h 160"/>
                  <a:gd name="T14" fmla="*/ 128 w 128"/>
                  <a:gd name="T15" fmla="*/ 12 h 160"/>
                  <a:gd name="T16" fmla="*/ 116 w 128"/>
                  <a:gd name="T17" fmla="*/ 0 h 160"/>
                  <a:gd name="T18" fmla="*/ 120 w 128"/>
                  <a:gd name="T19" fmla="*/ 148 h 160"/>
                  <a:gd name="T20" fmla="*/ 116 w 128"/>
                  <a:gd name="T21" fmla="*/ 152 h 160"/>
                  <a:gd name="T22" fmla="*/ 12 w 128"/>
                  <a:gd name="T23" fmla="*/ 152 h 160"/>
                  <a:gd name="T24" fmla="*/ 8 w 128"/>
                  <a:gd name="T25" fmla="*/ 148 h 160"/>
                  <a:gd name="T26" fmla="*/ 8 w 128"/>
                  <a:gd name="T27" fmla="*/ 12 h 160"/>
                  <a:gd name="T28" fmla="*/ 12 w 128"/>
                  <a:gd name="T29" fmla="*/ 8 h 160"/>
                  <a:gd name="T30" fmla="*/ 116 w 128"/>
                  <a:gd name="T31" fmla="*/ 8 h 160"/>
                  <a:gd name="T32" fmla="*/ 120 w 128"/>
                  <a:gd name="T33" fmla="*/ 12 h 160"/>
                  <a:gd name="T34" fmla="*/ 120 w 128"/>
                  <a:gd name="T35" fmla="*/ 148 h 1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128" h="160">
                    <a:moveTo>
                      <a:pt x="116" y="0"/>
                    </a:moveTo>
                    <a:cubicBezTo>
                      <a:pt x="12" y="0"/>
                      <a:pt x="12" y="0"/>
                      <a:pt x="12" y="0"/>
                    </a:cubicBezTo>
                    <a:cubicBezTo>
                      <a:pt x="5" y="0"/>
                      <a:pt x="0" y="5"/>
                      <a:pt x="0" y="12"/>
                    </a:cubicBezTo>
                    <a:cubicBezTo>
                      <a:pt x="0" y="148"/>
                      <a:pt x="0" y="148"/>
                      <a:pt x="0" y="148"/>
                    </a:cubicBezTo>
                    <a:cubicBezTo>
                      <a:pt x="0" y="155"/>
                      <a:pt x="5" y="160"/>
                      <a:pt x="12" y="160"/>
                    </a:cubicBezTo>
                    <a:cubicBezTo>
                      <a:pt x="116" y="160"/>
                      <a:pt x="116" y="160"/>
                      <a:pt x="116" y="160"/>
                    </a:cubicBezTo>
                    <a:cubicBezTo>
                      <a:pt x="123" y="160"/>
                      <a:pt x="128" y="155"/>
                      <a:pt x="128" y="148"/>
                    </a:cubicBezTo>
                    <a:cubicBezTo>
                      <a:pt x="128" y="12"/>
                      <a:pt x="128" y="12"/>
                      <a:pt x="128" y="12"/>
                    </a:cubicBezTo>
                    <a:cubicBezTo>
                      <a:pt x="128" y="5"/>
                      <a:pt x="123" y="0"/>
                      <a:pt x="116" y="0"/>
                    </a:cubicBezTo>
                    <a:close/>
                    <a:moveTo>
                      <a:pt x="120" y="148"/>
                    </a:moveTo>
                    <a:cubicBezTo>
                      <a:pt x="120" y="150"/>
                      <a:pt x="118" y="152"/>
                      <a:pt x="116" y="152"/>
                    </a:cubicBezTo>
                    <a:cubicBezTo>
                      <a:pt x="12" y="152"/>
                      <a:pt x="12" y="152"/>
                      <a:pt x="12" y="152"/>
                    </a:cubicBezTo>
                    <a:cubicBezTo>
                      <a:pt x="10" y="152"/>
                      <a:pt x="8" y="150"/>
                      <a:pt x="8" y="148"/>
                    </a:cubicBezTo>
                    <a:cubicBezTo>
                      <a:pt x="8" y="12"/>
                      <a:pt x="8" y="12"/>
                      <a:pt x="8" y="12"/>
                    </a:cubicBezTo>
                    <a:cubicBezTo>
                      <a:pt x="8" y="10"/>
                      <a:pt x="10" y="8"/>
                      <a:pt x="12" y="8"/>
                    </a:cubicBezTo>
                    <a:cubicBezTo>
                      <a:pt x="116" y="8"/>
                      <a:pt x="116" y="8"/>
                      <a:pt x="116" y="8"/>
                    </a:cubicBezTo>
                    <a:cubicBezTo>
                      <a:pt x="118" y="8"/>
                      <a:pt x="120" y="10"/>
                      <a:pt x="120" y="12"/>
                    </a:cubicBezTo>
                    <a:lnTo>
                      <a:pt x="120" y="148"/>
                    </a:lnTo>
                    <a:close/>
                  </a:path>
                </a:pathLst>
              </a:custGeom>
              <a:solidFill>
                <a:srgbClr val="231F20"/>
              </a:solidFill>
              <a:ln w="9525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" name="Freeform 97">
                <a:extLst>
                  <a:ext uri="{FF2B5EF4-FFF2-40B4-BE49-F238E27FC236}">
                    <a16:creationId xmlns:a16="http://schemas.microsoft.com/office/drawing/2014/main" id="{7C89FD9E-9EDA-CDBE-F599-52ABBD3B2BD4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9948863" y="4370388"/>
                <a:ext cx="384175" cy="577850"/>
              </a:xfrm>
              <a:custGeom>
                <a:avLst/>
                <a:gdLst>
                  <a:gd name="T0" fmla="*/ 132 w 160"/>
                  <a:gd name="T1" fmla="*/ 0 h 240"/>
                  <a:gd name="T2" fmla="*/ 28 w 160"/>
                  <a:gd name="T3" fmla="*/ 0 h 240"/>
                  <a:gd name="T4" fmla="*/ 0 w 160"/>
                  <a:gd name="T5" fmla="*/ 28 h 240"/>
                  <a:gd name="T6" fmla="*/ 0 w 160"/>
                  <a:gd name="T7" fmla="*/ 212 h 240"/>
                  <a:gd name="T8" fmla="*/ 28 w 160"/>
                  <a:gd name="T9" fmla="*/ 240 h 240"/>
                  <a:gd name="T10" fmla="*/ 132 w 160"/>
                  <a:gd name="T11" fmla="*/ 240 h 240"/>
                  <a:gd name="T12" fmla="*/ 160 w 160"/>
                  <a:gd name="T13" fmla="*/ 212 h 240"/>
                  <a:gd name="T14" fmla="*/ 160 w 160"/>
                  <a:gd name="T15" fmla="*/ 28 h 240"/>
                  <a:gd name="T16" fmla="*/ 132 w 160"/>
                  <a:gd name="T17" fmla="*/ 0 h 240"/>
                  <a:gd name="T18" fmla="*/ 152 w 160"/>
                  <a:gd name="T19" fmla="*/ 212 h 240"/>
                  <a:gd name="T20" fmla="*/ 132 w 160"/>
                  <a:gd name="T21" fmla="*/ 232 h 240"/>
                  <a:gd name="T22" fmla="*/ 28 w 160"/>
                  <a:gd name="T23" fmla="*/ 232 h 240"/>
                  <a:gd name="T24" fmla="*/ 8 w 160"/>
                  <a:gd name="T25" fmla="*/ 212 h 240"/>
                  <a:gd name="T26" fmla="*/ 8 w 160"/>
                  <a:gd name="T27" fmla="*/ 28 h 240"/>
                  <a:gd name="T28" fmla="*/ 28 w 160"/>
                  <a:gd name="T29" fmla="*/ 8 h 240"/>
                  <a:gd name="T30" fmla="*/ 132 w 160"/>
                  <a:gd name="T31" fmla="*/ 8 h 240"/>
                  <a:gd name="T32" fmla="*/ 152 w 160"/>
                  <a:gd name="T33" fmla="*/ 28 h 240"/>
                  <a:gd name="T34" fmla="*/ 152 w 160"/>
                  <a:gd name="T35" fmla="*/ 212 h 2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160" h="240">
                    <a:moveTo>
                      <a:pt x="132" y="0"/>
                    </a:moveTo>
                    <a:cubicBezTo>
                      <a:pt x="28" y="0"/>
                      <a:pt x="28" y="0"/>
                      <a:pt x="28" y="0"/>
                    </a:cubicBezTo>
                    <a:cubicBezTo>
                      <a:pt x="13" y="0"/>
                      <a:pt x="0" y="13"/>
                      <a:pt x="0" y="28"/>
                    </a:cubicBezTo>
                    <a:cubicBezTo>
                      <a:pt x="0" y="212"/>
                      <a:pt x="0" y="212"/>
                      <a:pt x="0" y="212"/>
                    </a:cubicBezTo>
                    <a:cubicBezTo>
                      <a:pt x="0" y="227"/>
                      <a:pt x="13" y="240"/>
                      <a:pt x="28" y="240"/>
                    </a:cubicBezTo>
                    <a:cubicBezTo>
                      <a:pt x="132" y="240"/>
                      <a:pt x="132" y="240"/>
                      <a:pt x="132" y="240"/>
                    </a:cubicBezTo>
                    <a:cubicBezTo>
                      <a:pt x="147" y="240"/>
                      <a:pt x="160" y="227"/>
                      <a:pt x="160" y="212"/>
                    </a:cubicBezTo>
                    <a:cubicBezTo>
                      <a:pt x="160" y="28"/>
                      <a:pt x="160" y="28"/>
                      <a:pt x="160" y="28"/>
                    </a:cubicBezTo>
                    <a:cubicBezTo>
                      <a:pt x="160" y="13"/>
                      <a:pt x="147" y="0"/>
                      <a:pt x="132" y="0"/>
                    </a:cubicBezTo>
                    <a:close/>
                    <a:moveTo>
                      <a:pt x="152" y="212"/>
                    </a:moveTo>
                    <a:cubicBezTo>
                      <a:pt x="152" y="223"/>
                      <a:pt x="143" y="232"/>
                      <a:pt x="132" y="232"/>
                    </a:cubicBezTo>
                    <a:cubicBezTo>
                      <a:pt x="28" y="232"/>
                      <a:pt x="28" y="232"/>
                      <a:pt x="28" y="232"/>
                    </a:cubicBezTo>
                    <a:cubicBezTo>
                      <a:pt x="17" y="232"/>
                      <a:pt x="8" y="223"/>
                      <a:pt x="8" y="212"/>
                    </a:cubicBezTo>
                    <a:cubicBezTo>
                      <a:pt x="8" y="28"/>
                      <a:pt x="8" y="28"/>
                      <a:pt x="8" y="28"/>
                    </a:cubicBezTo>
                    <a:cubicBezTo>
                      <a:pt x="8" y="17"/>
                      <a:pt x="17" y="8"/>
                      <a:pt x="28" y="8"/>
                    </a:cubicBezTo>
                    <a:cubicBezTo>
                      <a:pt x="132" y="8"/>
                      <a:pt x="132" y="8"/>
                      <a:pt x="132" y="8"/>
                    </a:cubicBezTo>
                    <a:cubicBezTo>
                      <a:pt x="143" y="8"/>
                      <a:pt x="152" y="17"/>
                      <a:pt x="152" y="28"/>
                    </a:cubicBezTo>
                    <a:lnTo>
                      <a:pt x="152" y="212"/>
                    </a:lnTo>
                    <a:close/>
                  </a:path>
                </a:pathLst>
              </a:custGeom>
              <a:solidFill>
                <a:srgbClr val="231F20"/>
              </a:solidFill>
              <a:ln w="9525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" name="Freeform 98">
                <a:extLst>
                  <a:ext uri="{FF2B5EF4-FFF2-40B4-BE49-F238E27FC236}">
                    <a16:creationId xmlns:a16="http://schemas.microsoft.com/office/drawing/2014/main" id="{A9495203-9B7C-4B61-41F4-D1FF0B13E45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072688" y="4410075"/>
                <a:ext cx="134938" cy="19050"/>
              </a:xfrm>
              <a:custGeom>
                <a:avLst/>
                <a:gdLst>
                  <a:gd name="T0" fmla="*/ 4 w 56"/>
                  <a:gd name="T1" fmla="*/ 8 h 8"/>
                  <a:gd name="T2" fmla="*/ 52 w 56"/>
                  <a:gd name="T3" fmla="*/ 8 h 8"/>
                  <a:gd name="T4" fmla="*/ 56 w 56"/>
                  <a:gd name="T5" fmla="*/ 4 h 8"/>
                  <a:gd name="T6" fmla="*/ 52 w 56"/>
                  <a:gd name="T7" fmla="*/ 0 h 8"/>
                  <a:gd name="T8" fmla="*/ 4 w 56"/>
                  <a:gd name="T9" fmla="*/ 0 h 8"/>
                  <a:gd name="T10" fmla="*/ 0 w 56"/>
                  <a:gd name="T11" fmla="*/ 4 h 8"/>
                  <a:gd name="T12" fmla="*/ 4 w 56"/>
                  <a:gd name="T13" fmla="*/ 8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6" h="8">
                    <a:moveTo>
                      <a:pt x="4" y="8"/>
                    </a:moveTo>
                    <a:cubicBezTo>
                      <a:pt x="52" y="8"/>
                      <a:pt x="52" y="8"/>
                      <a:pt x="52" y="8"/>
                    </a:cubicBezTo>
                    <a:cubicBezTo>
                      <a:pt x="54" y="8"/>
                      <a:pt x="56" y="6"/>
                      <a:pt x="56" y="4"/>
                    </a:cubicBezTo>
                    <a:cubicBezTo>
                      <a:pt x="56" y="2"/>
                      <a:pt x="54" y="0"/>
                      <a:pt x="52" y="0"/>
                    </a:cubicBezTo>
                    <a:cubicBezTo>
                      <a:pt x="4" y="0"/>
                      <a:pt x="4" y="0"/>
                      <a:pt x="4" y="0"/>
                    </a:cubicBezTo>
                    <a:cubicBezTo>
                      <a:pt x="2" y="0"/>
                      <a:pt x="0" y="2"/>
                      <a:pt x="0" y="4"/>
                    </a:cubicBezTo>
                    <a:cubicBezTo>
                      <a:pt x="0" y="6"/>
                      <a:pt x="2" y="8"/>
                      <a:pt x="4" y="8"/>
                    </a:cubicBezTo>
                    <a:close/>
                  </a:path>
                </a:pathLst>
              </a:custGeom>
              <a:solidFill>
                <a:srgbClr val="231F20"/>
              </a:solidFill>
              <a:ln w="9525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" name="Rectangle 99">
                <a:extLst>
                  <a:ext uri="{FF2B5EF4-FFF2-40B4-BE49-F238E27FC236}">
                    <a16:creationId xmlns:a16="http://schemas.microsoft.com/office/drawing/2014/main" id="{A6162FAB-B890-4F7F-85A4-32485EAFFAA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0044113" y="4872038"/>
                <a:ext cx="19050" cy="19050"/>
              </a:xfrm>
              <a:prstGeom prst="rect">
                <a:avLst/>
              </a:prstGeom>
              <a:solidFill>
                <a:srgbClr val="231F20"/>
              </a:solidFill>
              <a:ln w="9525">
                <a:solidFill>
                  <a:schemeClr val="accent1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2" name="Rectangle 100">
                <a:extLst>
                  <a:ext uri="{FF2B5EF4-FFF2-40B4-BE49-F238E27FC236}">
                    <a16:creationId xmlns:a16="http://schemas.microsoft.com/office/drawing/2014/main" id="{9A632E46-94AD-A674-7D75-6AC679A6121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0217151" y="4872038"/>
                <a:ext cx="19050" cy="19050"/>
              </a:xfrm>
              <a:prstGeom prst="rect">
                <a:avLst/>
              </a:prstGeom>
              <a:solidFill>
                <a:srgbClr val="231F20"/>
              </a:solidFill>
              <a:ln w="9525">
                <a:solidFill>
                  <a:schemeClr val="accent1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3" name="Freeform 101">
                <a:extLst>
                  <a:ext uri="{FF2B5EF4-FFF2-40B4-BE49-F238E27FC236}">
                    <a16:creationId xmlns:a16="http://schemas.microsoft.com/office/drawing/2014/main" id="{7139CF04-B140-2922-CBF3-B7CF4DD1541B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0082213" y="4852988"/>
                <a:ext cx="115888" cy="57150"/>
              </a:xfrm>
              <a:custGeom>
                <a:avLst/>
                <a:gdLst>
                  <a:gd name="T0" fmla="*/ 44 w 48"/>
                  <a:gd name="T1" fmla="*/ 0 h 24"/>
                  <a:gd name="T2" fmla="*/ 4 w 48"/>
                  <a:gd name="T3" fmla="*/ 0 h 24"/>
                  <a:gd name="T4" fmla="*/ 0 w 48"/>
                  <a:gd name="T5" fmla="*/ 4 h 24"/>
                  <a:gd name="T6" fmla="*/ 0 w 48"/>
                  <a:gd name="T7" fmla="*/ 20 h 24"/>
                  <a:gd name="T8" fmla="*/ 4 w 48"/>
                  <a:gd name="T9" fmla="*/ 24 h 24"/>
                  <a:gd name="T10" fmla="*/ 44 w 48"/>
                  <a:gd name="T11" fmla="*/ 24 h 24"/>
                  <a:gd name="T12" fmla="*/ 48 w 48"/>
                  <a:gd name="T13" fmla="*/ 20 h 24"/>
                  <a:gd name="T14" fmla="*/ 48 w 48"/>
                  <a:gd name="T15" fmla="*/ 4 h 24"/>
                  <a:gd name="T16" fmla="*/ 44 w 48"/>
                  <a:gd name="T17" fmla="*/ 0 h 24"/>
                  <a:gd name="T18" fmla="*/ 40 w 48"/>
                  <a:gd name="T19" fmla="*/ 16 h 24"/>
                  <a:gd name="T20" fmla="*/ 8 w 48"/>
                  <a:gd name="T21" fmla="*/ 16 h 24"/>
                  <a:gd name="T22" fmla="*/ 8 w 48"/>
                  <a:gd name="T23" fmla="*/ 8 h 24"/>
                  <a:gd name="T24" fmla="*/ 40 w 48"/>
                  <a:gd name="T25" fmla="*/ 8 h 24"/>
                  <a:gd name="T26" fmla="*/ 40 w 48"/>
                  <a:gd name="T27" fmla="*/ 16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48" h="24">
                    <a:moveTo>
                      <a:pt x="44" y="0"/>
                    </a:moveTo>
                    <a:cubicBezTo>
                      <a:pt x="4" y="0"/>
                      <a:pt x="4" y="0"/>
                      <a:pt x="4" y="0"/>
                    </a:cubicBezTo>
                    <a:cubicBezTo>
                      <a:pt x="2" y="0"/>
                      <a:pt x="0" y="2"/>
                      <a:pt x="0" y="4"/>
                    </a:cubicBezTo>
                    <a:cubicBezTo>
                      <a:pt x="0" y="20"/>
                      <a:pt x="0" y="20"/>
                      <a:pt x="0" y="20"/>
                    </a:cubicBezTo>
                    <a:cubicBezTo>
                      <a:pt x="0" y="22"/>
                      <a:pt x="2" y="24"/>
                      <a:pt x="4" y="24"/>
                    </a:cubicBezTo>
                    <a:cubicBezTo>
                      <a:pt x="44" y="24"/>
                      <a:pt x="44" y="24"/>
                      <a:pt x="44" y="24"/>
                    </a:cubicBezTo>
                    <a:cubicBezTo>
                      <a:pt x="46" y="24"/>
                      <a:pt x="48" y="22"/>
                      <a:pt x="48" y="20"/>
                    </a:cubicBezTo>
                    <a:cubicBezTo>
                      <a:pt x="48" y="4"/>
                      <a:pt x="48" y="4"/>
                      <a:pt x="48" y="4"/>
                    </a:cubicBezTo>
                    <a:cubicBezTo>
                      <a:pt x="48" y="2"/>
                      <a:pt x="46" y="0"/>
                      <a:pt x="44" y="0"/>
                    </a:cubicBezTo>
                    <a:close/>
                    <a:moveTo>
                      <a:pt x="40" y="16"/>
                    </a:moveTo>
                    <a:cubicBezTo>
                      <a:pt x="8" y="16"/>
                      <a:pt x="8" y="16"/>
                      <a:pt x="8" y="16"/>
                    </a:cubicBezTo>
                    <a:cubicBezTo>
                      <a:pt x="8" y="8"/>
                      <a:pt x="8" y="8"/>
                      <a:pt x="8" y="8"/>
                    </a:cubicBezTo>
                    <a:cubicBezTo>
                      <a:pt x="40" y="8"/>
                      <a:pt x="40" y="8"/>
                      <a:pt x="40" y="8"/>
                    </a:cubicBezTo>
                    <a:lnTo>
                      <a:pt x="40" y="16"/>
                    </a:lnTo>
                    <a:close/>
                  </a:path>
                </a:pathLst>
              </a:custGeom>
              <a:solidFill>
                <a:srgbClr val="231F20"/>
              </a:solidFill>
              <a:ln w="9525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p:grpSp>
        <p:nvGrpSpPr>
          <p:cNvPr id="38" name="Group 37">
            <a:extLst>
              <a:ext uri="{FF2B5EF4-FFF2-40B4-BE49-F238E27FC236}">
                <a16:creationId xmlns:a16="http://schemas.microsoft.com/office/drawing/2014/main" id="{34A3A4D5-7C5C-DFF6-22F4-A488624DA310}"/>
              </a:ext>
            </a:extLst>
          </p:cNvPr>
          <p:cNvGrpSpPr/>
          <p:nvPr/>
        </p:nvGrpSpPr>
        <p:grpSpPr>
          <a:xfrm>
            <a:off x="8719235" y="2663838"/>
            <a:ext cx="1480481" cy="501396"/>
            <a:chOff x="8719235" y="2663838"/>
            <a:chExt cx="1480481" cy="501396"/>
          </a:xfrm>
        </p:grpSpPr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E31A8912-2537-C644-92E6-07ECBE57BBEB}"/>
                </a:ext>
              </a:extLst>
            </p:cNvPr>
            <p:cNvSpPr txBox="1"/>
            <p:nvPr/>
          </p:nvSpPr>
          <p:spPr>
            <a:xfrm>
              <a:off x="9174555" y="2741446"/>
              <a:ext cx="1025161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b="1" dirty="0">
                  <a:solidFill>
                    <a:srgbClr val="134583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Log in</a:t>
              </a:r>
            </a:p>
          </p:txBody>
        </p:sp>
        <p:grpSp>
          <p:nvGrpSpPr>
            <p:cNvPr id="27" name="Group 26">
              <a:extLst>
                <a:ext uri="{FF2B5EF4-FFF2-40B4-BE49-F238E27FC236}">
                  <a16:creationId xmlns:a16="http://schemas.microsoft.com/office/drawing/2014/main" id="{F044785F-2490-ADC1-E846-F1AA061791FC}"/>
                </a:ext>
              </a:extLst>
            </p:cNvPr>
            <p:cNvGrpSpPr/>
            <p:nvPr/>
          </p:nvGrpSpPr>
          <p:grpSpPr>
            <a:xfrm>
              <a:off x="8719235" y="2663838"/>
              <a:ext cx="332006" cy="501396"/>
              <a:chOff x="8885238" y="2876551"/>
              <a:chExt cx="388938" cy="587375"/>
            </a:xfrm>
          </p:grpSpPr>
          <p:sp>
            <p:nvSpPr>
              <p:cNvPr id="29" name="Freeform 16">
                <a:extLst>
                  <a:ext uri="{FF2B5EF4-FFF2-40B4-BE49-F238E27FC236}">
                    <a16:creationId xmlns:a16="http://schemas.microsoft.com/office/drawing/2014/main" id="{522F476D-D537-8C3E-DEEF-E99B15EFC088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8909050" y="3025776"/>
                <a:ext cx="358775" cy="438150"/>
              </a:xfrm>
              <a:custGeom>
                <a:avLst/>
                <a:gdLst>
                  <a:gd name="T0" fmla="*/ 130 w 147"/>
                  <a:gd name="T1" fmla="*/ 179 h 179"/>
                  <a:gd name="T2" fmla="*/ 50 w 147"/>
                  <a:gd name="T3" fmla="*/ 179 h 179"/>
                  <a:gd name="T4" fmla="*/ 47 w 147"/>
                  <a:gd name="T5" fmla="*/ 177 h 179"/>
                  <a:gd name="T6" fmla="*/ 6 w 147"/>
                  <a:gd name="T7" fmla="*/ 117 h 179"/>
                  <a:gd name="T8" fmla="*/ 4 w 147"/>
                  <a:gd name="T9" fmla="*/ 96 h 179"/>
                  <a:gd name="T10" fmla="*/ 14 w 147"/>
                  <a:gd name="T11" fmla="*/ 90 h 179"/>
                  <a:gd name="T12" fmla="*/ 50 w 147"/>
                  <a:gd name="T13" fmla="*/ 118 h 179"/>
                  <a:gd name="T14" fmla="*/ 50 w 147"/>
                  <a:gd name="T15" fmla="*/ 19 h 179"/>
                  <a:gd name="T16" fmla="*/ 70 w 147"/>
                  <a:gd name="T17" fmla="*/ 0 h 179"/>
                  <a:gd name="T18" fmla="*/ 90 w 147"/>
                  <a:gd name="T19" fmla="*/ 19 h 179"/>
                  <a:gd name="T20" fmla="*/ 90 w 147"/>
                  <a:gd name="T21" fmla="*/ 76 h 179"/>
                  <a:gd name="T22" fmla="*/ 131 w 147"/>
                  <a:gd name="T23" fmla="*/ 91 h 179"/>
                  <a:gd name="T24" fmla="*/ 144 w 147"/>
                  <a:gd name="T25" fmla="*/ 120 h 179"/>
                  <a:gd name="T26" fmla="*/ 134 w 147"/>
                  <a:gd name="T27" fmla="*/ 176 h 179"/>
                  <a:gd name="T28" fmla="*/ 130 w 147"/>
                  <a:gd name="T29" fmla="*/ 179 h 179"/>
                  <a:gd name="T30" fmla="*/ 52 w 147"/>
                  <a:gd name="T31" fmla="*/ 171 h 179"/>
                  <a:gd name="T32" fmla="*/ 127 w 147"/>
                  <a:gd name="T33" fmla="*/ 171 h 179"/>
                  <a:gd name="T34" fmla="*/ 136 w 147"/>
                  <a:gd name="T35" fmla="*/ 119 h 179"/>
                  <a:gd name="T36" fmla="*/ 128 w 147"/>
                  <a:gd name="T37" fmla="*/ 98 h 179"/>
                  <a:gd name="T38" fmla="*/ 85 w 147"/>
                  <a:gd name="T39" fmla="*/ 83 h 179"/>
                  <a:gd name="T40" fmla="*/ 82 w 147"/>
                  <a:gd name="T41" fmla="*/ 79 h 179"/>
                  <a:gd name="T42" fmla="*/ 82 w 147"/>
                  <a:gd name="T43" fmla="*/ 19 h 179"/>
                  <a:gd name="T44" fmla="*/ 70 w 147"/>
                  <a:gd name="T45" fmla="*/ 8 h 179"/>
                  <a:gd name="T46" fmla="*/ 58 w 147"/>
                  <a:gd name="T47" fmla="*/ 19 h 179"/>
                  <a:gd name="T48" fmla="*/ 58 w 147"/>
                  <a:gd name="T49" fmla="*/ 131 h 179"/>
                  <a:gd name="T50" fmla="*/ 55 w 147"/>
                  <a:gd name="T51" fmla="*/ 135 h 179"/>
                  <a:gd name="T52" fmla="*/ 51 w 147"/>
                  <a:gd name="T53" fmla="*/ 133 h 179"/>
                  <a:gd name="T54" fmla="*/ 14 w 147"/>
                  <a:gd name="T55" fmla="*/ 98 h 179"/>
                  <a:gd name="T56" fmla="*/ 11 w 147"/>
                  <a:gd name="T57" fmla="*/ 100 h 179"/>
                  <a:gd name="T58" fmla="*/ 12 w 147"/>
                  <a:gd name="T59" fmla="*/ 112 h 179"/>
                  <a:gd name="T60" fmla="*/ 52 w 147"/>
                  <a:gd name="T61" fmla="*/ 171 h 1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</a:cxnLst>
                <a:rect l="0" t="0" r="r" b="b"/>
                <a:pathLst>
                  <a:path w="147" h="179">
                    <a:moveTo>
                      <a:pt x="130" y="179"/>
                    </a:moveTo>
                    <a:cubicBezTo>
                      <a:pt x="50" y="179"/>
                      <a:pt x="50" y="179"/>
                      <a:pt x="50" y="179"/>
                    </a:cubicBezTo>
                    <a:cubicBezTo>
                      <a:pt x="49" y="179"/>
                      <a:pt x="47" y="178"/>
                      <a:pt x="47" y="177"/>
                    </a:cubicBezTo>
                    <a:cubicBezTo>
                      <a:pt x="6" y="117"/>
                      <a:pt x="6" y="117"/>
                      <a:pt x="6" y="117"/>
                    </a:cubicBezTo>
                    <a:cubicBezTo>
                      <a:pt x="2" y="111"/>
                      <a:pt x="0" y="102"/>
                      <a:pt x="4" y="96"/>
                    </a:cubicBezTo>
                    <a:cubicBezTo>
                      <a:pt x="6" y="92"/>
                      <a:pt x="10" y="90"/>
                      <a:pt x="14" y="90"/>
                    </a:cubicBezTo>
                    <a:cubicBezTo>
                      <a:pt x="25" y="90"/>
                      <a:pt x="34" y="95"/>
                      <a:pt x="50" y="118"/>
                    </a:cubicBezTo>
                    <a:cubicBezTo>
                      <a:pt x="50" y="19"/>
                      <a:pt x="50" y="19"/>
                      <a:pt x="50" y="19"/>
                    </a:cubicBezTo>
                    <a:cubicBezTo>
                      <a:pt x="50" y="9"/>
                      <a:pt x="59" y="0"/>
                      <a:pt x="70" y="0"/>
                    </a:cubicBezTo>
                    <a:cubicBezTo>
                      <a:pt x="80" y="0"/>
                      <a:pt x="90" y="9"/>
                      <a:pt x="90" y="19"/>
                    </a:cubicBezTo>
                    <a:cubicBezTo>
                      <a:pt x="90" y="76"/>
                      <a:pt x="90" y="76"/>
                      <a:pt x="90" y="76"/>
                    </a:cubicBezTo>
                    <a:cubicBezTo>
                      <a:pt x="131" y="91"/>
                      <a:pt x="131" y="91"/>
                      <a:pt x="131" y="91"/>
                    </a:cubicBezTo>
                    <a:cubicBezTo>
                      <a:pt x="143" y="95"/>
                      <a:pt x="147" y="109"/>
                      <a:pt x="144" y="120"/>
                    </a:cubicBezTo>
                    <a:cubicBezTo>
                      <a:pt x="134" y="176"/>
                      <a:pt x="134" y="176"/>
                      <a:pt x="134" y="176"/>
                    </a:cubicBezTo>
                    <a:cubicBezTo>
                      <a:pt x="134" y="178"/>
                      <a:pt x="132" y="179"/>
                      <a:pt x="130" y="179"/>
                    </a:cubicBezTo>
                    <a:close/>
                    <a:moveTo>
                      <a:pt x="52" y="171"/>
                    </a:moveTo>
                    <a:cubicBezTo>
                      <a:pt x="127" y="171"/>
                      <a:pt x="127" y="171"/>
                      <a:pt x="127" y="171"/>
                    </a:cubicBezTo>
                    <a:cubicBezTo>
                      <a:pt x="136" y="119"/>
                      <a:pt x="136" y="119"/>
                      <a:pt x="136" y="119"/>
                    </a:cubicBezTo>
                    <a:cubicBezTo>
                      <a:pt x="138" y="111"/>
                      <a:pt x="136" y="101"/>
                      <a:pt x="128" y="98"/>
                    </a:cubicBezTo>
                    <a:cubicBezTo>
                      <a:pt x="85" y="83"/>
                      <a:pt x="85" y="83"/>
                      <a:pt x="85" y="83"/>
                    </a:cubicBezTo>
                    <a:cubicBezTo>
                      <a:pt x="83" y="82"/>
                      <a:pt x="82" y="81"/>
                      <a:pt x="82" y="79"/>
                    </a:cubicBezTo>
                    <a:cubicBezTo>
                      <a:pt x="82" y="19"/>
                      <a:pt x="82" y="19"/>
                      <a:pt x="82" y="19"/>
                    </a:cubicBezTo>
                    <a:cubicBezTo>
                      <a:pt x="82" y="13"/>
                      <a:pt x="76" y="8"/>
                      <a:pt x="70" y="8"/>
                    </a:cubicBezTo>
                    <a:cubicBezTo>
                      <a:pt x="64" y="8"/>
                      <a:pt x="58" y="13"/>
                      <a:pt x="58" y="19"/>
                    </a:cubicBezTo>
                    <a:cubicBezTo>
                      <a:pt x="58" y="131"/>
                      <a:pt x="58" y="131"/>
                      <a:pt x="58" y="131"/>
                    </a:cubicBezTo>
                    <a:cubicBezTo>
                      <a:pt x="58" y="133"/>
                      <a:pt x="57" y="134"/>
                      <a:pt x="55" y="135"/>
                    </a:cubicBezTo>
                    <a:cubicBezTo>
                      <a:pt x="53" y="135"/>
                      <a:pt x="52" y="135"/>
                      <a:pt x="51" y="133"/>
                    </a:cubicBezTo>
                    <a:cubicBezTo>
                      <a:pt x="30" y="101"/>
                      <a:pt x="21" y="98"/>
                      <a:pt x="14" y="98"/>
                    </a:cubicBezTo>
                    <a:cubicBezTo>
                      <a:pt x="12" y="98"/>
                      <a:pt x="11" y="99"/>
                      <a:pt x="11" y="100"/>
                    </a:cubicBezTo>
                    <a:cubicBezTo>
                      <a:pt x="9" y="103"/>
                      <a:pt x="10" y="109"/>
                      <a:pt x="12" y="112"/>
                    </a:cubicBezTo>
                    <a:lnTo>
                      <a:pt x="52" y="171"/>
                    </a:lnTo>
                    <a:close/>
                  </a:path>
                </a:pathLst>
              </a:custGeom>
              <a:solidFill>
                <a:srgbClr val="231F20"/>
              </a:solidFill>
              <a:ln w="9525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0" name="Freeform 17">
                <a:extLst>
                  <a:ext uri="{FF2B5EF4-FFF2-40B4-BE49-F238E27FC236}">
                    <a16:creationId xmlns:a16="http://schemas.microsoft.com/office/drawing/2014/main" id="{2F0C5A98-138A-4CEC-8312-34339D188BF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177338" y="3052763"/>
                <a:ext cx="96838" cy="20638"/>
              </a:xfrm>
              <a:custGeom>
                <a:avLst/>
                <a:gdLst>
                  <a:gd name="T0" fmla="*/ 36 w 40"/>
                  <a:gd name="T1" fmla="*/ 8 h 8"/>
                  <a:gd name="T2" fmla="*/ 4 w 40"/>
                  <a:gd name="T3" fmla="*/ 8 h 8"/>
                  <a:gd name="T4" fmla="*/ 0 w 40"/>
                  <a:gd name="T5" fmla="*/ 4 h 8"/>
                  <a:gd name="T6" fmla="*/ 4 w 40"/>
                  <a:gd name="T7" fmla="*/ 0 h 8"/>
                  <a:gd name="T8" fmla="*/ 36 w 40"/>
                  <a:gd name="T9" fmla="*/ 0 h 8"/>
                  <a:gd name="T10" fmla="*/ 40 w 40"/>
                  <a:gd name="T11" fmla="*/ 4 h 8"/>
                  <a:gd name="T12" fmla="*/ 36 w 40"/>
                  <a:gd name="T13" fmla="*/ 8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0" h="8">
                    <a:moveTo>
                      <a:pt x="36" y="8"/>
                    </a:moveTo>
                    <a:cubicBezTo>
                      <a:pt x="4" y="8"/>
                      <a:pt x="4" y="8"/>
                      <a:pt x="4" y="8"/>
                    </a:cubicBezTo>
                    <a:cubicBezTo>
                      <a:pt x="2" y="8"/>
                      <a:pt x="0" y="6"/>
                      <a:pt x="0" y="4"/>
                    </a:cubicBezTo>
                    <a:cubicBezTo>
                      <a:pt x="0" y="2"/>
                      <a:pt x="2" y="0"/>
                      <a:pt x="4" y="0"/>
                    </a:cubicBezTo>
                    <a:cubicBezTo>
                      <a:pt x="36" y="0"/>
                      <a:pt x="36" y="0"/>
                      <a:pt x="36" y="0"/>
                    </a:cubicBezTo>
                    <a:cubicBezTo>
                      <a:pt x="38" y="0"/>
                      <a:pt x="40" y="2"/>
                      <a:pt x="40" y="4"/>
                    </a:cubicBezTo>
                    <a:cubicBezTo>
                      <a:pt x="40" y="6"/>
                      <a:pt x="38" y="8"/>
                      <a:pt x="36" y="8"/>
                    </a:cubicBezTo>
                    <a:close/>
                  </a:path>
                </a:pathLst>
              </a:custGeom>
              <a:solidFill>
                <a:srgbClr val="231F20"/>
              </a:solidFill>
              <a:ln w="9525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1" name="Freeform 18">
                <a:extLst>
                  <a:ext uri="{FF2B5EF4-FFF2-40B4-BE49-F238E27FC236}">
                    <a16:creationId xmlns:a16="http://schemas.microsoft.com/office/drawing/2014/main" id="{FB97ACDE-9569-5452-5426-7C5D2517952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155113" y="2925763"/>
                <a:ext cx="71438" cy="68263"/>
              </a:xfrm>
              <a:custGeom>
                <a:avLst/>
                <a:gdLst>
                  <a:gd name="T0" fmla="*/ 4 w 29"/>
                  <a:gd name="T1" fmla="*/ 28 h 28"/>
                  <a:gd name="T2" fmla="*/ 1 w 29"/>
                  <a:gd name="T3" fmla="*/ 27 h 28"/>
                  <a:gd name="T4" fmla="*/ 1 w 29"/>
                  <a:gd name="T5" fmla="*/ 22 h 28"/>
                  <a:gd name="T6" fmla="*/ 21 w 29"/>
                  <a:gd name="T7" fmla="*/ 1 h 28"/>
                  <a:gd name="T8" fmla="*/ 27 w 29"/>
                  <a:gd name="T9" fmla="*/ 1 h 28"/>
                  <a:gd name="T10" fmla="*/ 27 w 29"/>
                  <a:gd name="T11" fmla="*/ 7 h 28"/>
                  <a:gd name="T12" fmla="*/ 7 w 29"/>
                  <a:gd name="T13" fmla="*/ 27 h 28"/>
                  <a:gd name="T14" fmla="*/ 4 w 29"/>
                  <a:gd name="T15" fmla="*/ 28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9" h="28">
                    <a:moveTo>
                      <a:pt x="4" y="28"/>
                    </a:moveTo>
                    <a:cubicBezTo>
                      <a:pt x="3" y="28"/>
                      <a:pt x="2" y="28"/>
                      <a:pt x="1" y="27"/>
                    </a:cubicBezTo>
                    <a:cubicBezTo>
                      <a:pt x="0" y="26"/>
                      <a:pt x="0" y="23"/>
                      <a:pt x="1" y="22"/>
                    </a:cubicBezTo>
                    <a:cubicBezTo>
                      <a:pt x="21" y="1"/>
                      <a:pt x="21" y="1"/>
                      <a:pt x="21" y="1"/>
                    </a:cubicBezTo>
                    <a:cubicBezTo>
                      <a:pt x="23" y="0"/>
                      <a:pt x="25" y="0"/>
                      <a:pt x="27" y="1"/>
                    </a:cubicBezTo>
                    <a:cubicBezTo>
                      <a:pt x="29" y="3"/>
                      <a:pt x="29" y="5"/>
                      <a:pt x="27" y="7"/>
                    </a:cubicBezTo>
                    <a:cubicBezTo>
                      <a:pt x="7" y="27"/>
                      <a:pt x="7" y="27"/>
                      <a:pt x="7" y="27"/>
                    </a:cubicBezTo>
                    <a:cubicBezTo>
                      <a:pt x="6" y="28"/>
                      <a:pt x="5" y="28"/>
                      <a:pt x="4" y="28"/>
                    </a:cubicBezTo>
                    <a:close/>
                  </a:path>
                </a:pathLst>
              </a:custGeom>
              <a:solidFill>
                <a:srgbClr val="231F20"/>
              </a:solidFill>
              <a:ln w="9525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2" name="Freeform 19">
                <a:extLst>
                  <a:ext uri="{FF2B5EF4-FFF2-40B4-BE49-F238E27FC236}">
                    <a16:creationId xmlns:a16="http://schemas.microsoft.com/office/drawing/2014/main" id="{5241398D-78F1-D11A-6BD6-E6FBAA9DC35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069388" y="2876551"/>
                <a:ext cx="20638" cy="98425"/>
              </a:xfrm>
              <a:custGeom>
                <a:avLst/>
                <a:gdLst>
                  <a:gd name="T0" fmla="*/ 4 w 8"/>
                  <a:gd name="T1" fmla="*/ 40 h 40"/>
                  <a:gd name="T2" fmla="*/ 0 w 8"/>
                  <a:gd name="T3" fmla="*/ 36 h 40"/>
                  <a:gd name="T4" fmla="*/ 0 w 8"/>
                  <a:gd name="T5" fmla="*/ 4 h 40"/>
                  <a:gd name="T6" fmla="*/ 4 w 8"/>
                  <a:gd name="T7" fmla="*/ 0 h 40"/>
                  <a:gd name="T8" fmla="*/ 8 w 8"/>
                  <a:gd name="T9" fmla="*/ 4 h 40"/>
                  <a:gd name="T10" fmla="*/ 8 w 8"/>
                  <a:gd name="T11" fmla="*/ 36 h 40"/>
                  <a:gd name="T12" fmla="*/ 4 w 8"/>
                  <a:gd name="T13" fmla="*/ 40 h 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8" h="40">
                    <a:moveTo>
                      <a:pt x="4" y="40"/>
                    </a:moveTo>
                    <a:cubicBezTo>
                      <a:pt x="2" y="40"/>
                      <a:pt x="0" y="38"/>
                      <a:pt x="0" y="36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0" y="2"/>
                      <a:pt x="2" y="0"/>
                      <a:pt x="4" y="0"/>
                    </a:cubicBezTo>
                    <a:cubicBezTo>
                      <a:pt x="6" y="0"/>
                      <a:pt x="8" y="2"/>
                      <a:pt x="8" y="4"/>
                    </a:cubicBezTo>
                    <a:cubicBezTo>
                      <a:pt x="8" y="36"/>
                      <a:pt x="8" y="36"/>
                      <a:pt x="8" y="36"/>
                    </a:cubicBezTo>
                    <a:cubicBezTo>
                      <a:pt x="8" y="38"/>
                      <a:pt x="6" y="40"/>
                      <a:pt x="4" y="40"/>
                    </a:cubicBezTo>
                    <a:close/>
                  </a:path>
                </a:pathLst>
              </a:custGeom>
              <a:solidFill>
                <a:srgbClr val="231F20"/>
              </a:solidFill>
              <a:ln w="9525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3" name="Freeform 20">
                <a:extLst>
                  <a:ext uri="{FF2B5EF4-FFF2-40B4-BE49-F238E27FC236}">
                    <a16:creationId xmlns:a16="http://schemas.microsoft.com/office/drawing/2014/main" id="{B3CF2266-F03B-45F0-CDF3-2A672FACF46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932863" y="2925763"/>
                <a:ext cx="71438" cy="68263"/>
              </a:xfrm>
              <a:custGeom>
                <a:avLst/>
                <a:gdLst>
                  <a:gd name="T0" fmla="*/ 24 w 29"/>
                  <a:gd name="T1" fmla="*/ 28 h 28"/>
                  <a:gd name="T2" fmla="*/ 22 w 29"/>
                  <a:gd name="T3" fmla="*/ 27 h 28"/>
                  <a:gd name="T4" fmla="*/ 1 w 29"/>
                  <a:gd name="T5" fmla="*/ 7 h 28"/>
                  <a:gd name="T6" fmla="*/ 1 w 29"/>
                  <a:gd name="T7" fmla="*/ 1 h 28"/>
                  <a:gd name="T8" fmla="*/ 7 w 29"/>
                  <a:gd name="T9" fmla="*/ 1 h 28"/>
                  <a:gd name="T10" fmla="*/ 27 w 29"/>
                  <a:gd name="T11" fmla="*/ 22 h 28"/>
                  <a:gd name="T12" fmla="*/ 27 w 29"/>
                  <a:gd name="T13" fmla="*/ 27 h 28"/>
                  <a:gd name="T14" fmla="*/ 24 w 29"/>
                  <a:gd name="T15" fmla="*/ 28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9" h="28">
                    <a:moveTo>
                      <a:pt x="24" y="28"/>
                    </a:moveTo>
                    <a:cubicBezTo>
                      <a:pt x="23" y="28"/>
                      <a:pt x="22" y="28"/>
                      <a:pt x="22" y="27"/>
                    </a:cubicBezTo>
                    <a:cubicBezTo>
                      <a:pt x="1" y="7"/>
                      <a:pt x="1" y="7"/>
                      <a:pt x="1" y="7"/>
                    </a:cubicBezTo>
                    <a:cubicBezTo>
                      <a:pt x="0" y="5"/>
                      <a:pt x="0" y="3"/>
                      <a:pt x="1" y="1"/>
                    </a:cubicBezTo>
                    <a:cubicBezTo>
                      <a:pt x="3" y="0"/>
                      <a:pt x="5" y="0"/>
                      <a:pt x="7" y="1"/>
                    </a:cubicBezTo>
                    <a:cubicBezTo>
                      <a:pt x="27" y="22"/>
                      <a:pt x="27" y="22"/>
                      <a:pt x="27" y="22"/>
                    </a:cubicBezTo>
                    <a:cubicBezTo>
                      <a:pt x="29" y="23"/>
                      <a:pt x="29" y="26"/>
                      <a:pt x="27" y="27"/>
                    </a:cubicBezTo>
                    <a:cubicBezTo>
                      <a:pt x="26" y="28"/>
                      <a:pt x="25" y="28"/>
                      <a:pt x="24" y="28"/>
                    </a:cubicBezTo>
                    <a:close/>
                  </a:path>
                </a:pathLst>
              </a:custGeom>
              <a:solidFill>
                <a:srgbClr val="231F20"/>
              </a:solidFill>
              <a:ln w="9525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4" name="Freeform 21">
                <a:extLst>
                  <a:ext uri="{FF2B5EF4-FFF2-40B4-BE49-F238E27FC236}">
                    <a16:creationId xmlns:a16="http://schemas.microsoft.com/office/drawing/2014/main" id="{E5C8F283-385B-7ABE-E679-DDB430AB672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885238" y="3052763"/>
                <a:ext cx="96838" cy="20638"/>
              </a:xfrm>
              <a:custGeom>
                <a:avLst/>
                <a:gdLst>
                  <a:gd name="T0" fmla="*/ 36 w 40"/>
                  <a:gd name="T1" fmla="*/ 8 h 8"/>
                  <a:gd name="T2" fmla="*/ 4 w 40"/>
                  <a:gd name="T3" fmla="*/ 8 h 8"/>
                  <a:gd name="T4" fmla="*/ 0 w 40"/>
                  <a:gd name="T5" fmla="*/ 4 h 8"/>
                  <a:gd name="T6" fmla="*/ 4 w 40"/>
                  <a:gd name="T7" fmla="*/ 0 h 8"/>
                  <a:gd name="T8" fmla="*/ 36 w 40"/>
                  <a:gd name="T9" fmla="*/ 0 h 8"/>
                  <a:gd name="T10" fmla="*/ 40 w 40"/>
                  <a:gd name="T11" fmla="*/ 4 h 8"/>
                  <a:gd name="T12" fmla="*/ 36 w 40"/>
                  <a:gd name="T13" fmla="*/ 8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0" h="8">
                    <a:moveTo>
                      <a:pt x="36" y="8"/>
                    </a:moveTo>
                    <a:cubicBezTo>
                      <a:pt x="4" y="8"/>
                      <a:pt x="4" y="8"/>
                      <a:pt x="4" y="8"/>
                    </a:cubicBezTo>
                    <a:cubicBezTo>
                      <a:pt x="2" y="8"/>
                      <a:pt x="0" y="6"/>
                      <a:pt x="0" y="4"/>
                    </a:cubicBezTo>
                    <a:cubicBezTo>
                      <a:pt x="0" y="2"/>
                      <a:pt x="2" y="0"/>
                      <a:pt x="4" y="0"/>
                    </a:cubicBezTo>
                    <a:cubicBezTo>
                      <a:pt x="36" y="0"/>
                      <a:pt x="36" y="0"/>
                      <a:pt x="36" y="0"/>
                    </a:cubicBezTo>
                    <a:cubicBezTo>
                      <a:pt x="38" y="0"/>
                      <a:pt x="40" y="2"/>
                      <a:pt x="40" y="4"/>
                    </a:cubicBezTo>
                    <a:cubicBezTo>
                      <a:pt x="40" y="6"/>
                      <a:pt x="38" y="8"/>
                      <a:pt x="36" y="8"/>
                    </a:cubicBezTo>
                    <a:close/>
                  </a:path>
                </a:pathLst>
              </a:custGeom>
              <a:solidFill>
                <a:srgbClr val="231F20"/>
              </a:solidFill>
              <a:ln w="9525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p:grpSp>
        <p:nvGrpSpPr>
          <p:cNvPr id="40" name="Group 39">
            <a:extLst>
              <a:ext uri="{FF2B5EF4-FFF2-40B4-BE49-F238E27FC236}">
                <a16:creationId xmlns:a16="http://schemas.microsoft.com/office/drawing/2014/main" id="{0CAD7172-5AA8-595F-B41F-A280C3B47F83}"/>
              </a:ext>
            </a:extLst>
          </p:cNvPr>
          <p:cNvGrpSpPr/>
          <p:nvPr/>
        </p:nvGrpSpPr>
        <p:grpSpPr>
          <a:xfrm>
            <a:off x="1449961" y="2662190"/>
            <a:ext cx="1519678" cy="520700"/>
            <a:chOff x="1289993" y="2671352"/>
            <a:chExt cx="1519678" cy="520700"/>
          </a:xfrm>
        </p:grpSpPr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8CB97C90-2DB6-3745-91D6-6590C1B91C74}"/>
                </a:ext>
              </a:extLst>
            </p:cNvPr>
            <p:cNvSpPr txBox="1"/>
            <p:nvPr/>
          </p:nvSpPr>
          <p:spPr>
            <a:xfrm>
              <a:off x="1953673" y="2732504"/>
              <a:ext cx="855998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b="1" dirty="0">
                  <a:solidFill>
                    <a:srgbClr val="134583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Meet</a:t>
              </a:r>
            </a:p>
          </p:txBody>
        </p:sp>
        <p:grpSp>
          <p:nvGrpSpPr>
            <p:cNvPr id="35" name="Group 34">
              <a:extLst>
                <a:ext uri="{FF2B5EF4-FFF2-40B4-BE49-F238E27FC236}">
                  <a16:creationId xmlns:a16="http://schemas.microsoft.com/office/drawing/2014/main" id="{EE82CE5F-B88E-9787-4259-B24C13B5BF6D}"/>
                </a:ext>
              </a:extLst>
            </p:cNvPr>
            <p:cNvGrpSpPr/>
            <p:nvPr/>
          </p:nvGrpSpPr>
          <p:grpSpPr>
            <a:xfrm>
              <a:off x="1289993" y="2671352"/>
              <a:ext cx="577850" cy="520700"/>
              <a:chOff x="11004550" y="4921250"/>
              <a:chExt cx="577850" cy="520700"/>
            </a:xfrm>
          </p:grpSpPr>
          <p:sp>
            <p:nvSpPr>
              <p:cNvPr id="36" name="Freeform 53">
                <a:extLst>
                  <a:ext uri="{FF2B5EF4-FFF2-40B4-BE49-F238E27FC236}">
                    <a16:creationId xmlns:a16="http://schemas.microsoft.com/office/drawing/2014/main" id="{76A869C0-7B35-CEC0-96BB-CAB89578C155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1004550" y="4921250"/>
                <a:ext cx="461963" cy="395287"/>
              </a:xfrm>
              <a:custGeom>
                <a:avLst/>
                <a:gdLst>
                  <a:gd name="T0" fmla="*/ 60 w 192"/>
                  <a:gd name="T1" fmla="*/ 164 h 164"/>
                  <a:gd name="T2" fmla="*/ 59 w 192"/>
                  <a:gd name="T3" fmla="*/ 164 h 164"/>
                  <a:gd name="T4" fmla="*/ 56 w 192"/>
                  <a:gd name="T5" fmla="*/ 160 h 164"/>
                  <a:gd name="T6" fmla="*/ 56 w 192"/>
                  <a:gd name="T7" fmla="*/ 120 h 164"/>
                  <a:gd name="T8" fmla="*/ 44 w 192"/>
                  <a:gd name="T9" fmla="*/ 120 h 164"/>
                  <a:gd name="T10" fmla="*/ 0 w 192"/>
                  <a:gd name="T11" fmla="*/ 80 h 164"/>
                  <a:gd name="T12" fmla="*/ 0 w 192"/>
                  <a:gd name="T13" fmla="*/ 44 h 164"/>
                  <a:gd name="T14" fmla="*/ 44 w 192"/>
                  <a:gd name="T15" fmla="*/ 0 h 164"/>
                  <a:gd name="T16" fmla="*/ 144 w 192"/>
                  <a:gd name="T17" fmla="*/ 0 h 164"/>
                  <a:gd name="T18" fmla="*/ 192 w 192"/>
                  <a:gd name="T19" fmla="*/ 44 h 164"/>
                  <a:gd name="T20" fmla="*/ 192 w 192"/>
                  <a:gd name="T21" fmla="*/ 76 h 164"/>
                  <a:gd name="T22" fmla="*/ 144 w 192"/>
                  <a:gd name="T23" fmla="*/ 120 h 164"/>
                  <a:gd name="T24" fmla="*/ 102 w 192"/>
                  <a:gd name="T25" fmla="*/ 120 h 164"/>
                  <a:gd name="T26" fmla="*/ 63 w 192"/>
                  <a:gd name="T27" fmla="*/ 163 h 164"/>
                  <a:gd name="T28" fmla="*/ 60 w 192"/>
                  <a:gd name="T29" fmla="*/ 164 h 164"/>
                  <a:gd name="T30" fmla="*/ 44 w 192"/>
                  <a:gd name="T31" fmla="*/ 8 h 164"/>
                  <a:gd name="T32" fmla="*/ 8 w 192"/>
                  <a:gd name="T33" fmla="*/ 44 h 164"/>
                  <a:gd name="T34" fmla="*/ 8 w 192"/>
                  <a:gd name="T35" fmla="*/ 80 h 164"/>
                  <a:gd name="T36" fmla="*/ 44 w 192"/>
                  <a:gd name="T37" fmla="*/ 112 h 164"/>
                  <a:gd name="T38" fmla="*/ 60 w 192"/>
                  <a:gd name="T39" fmla="*/ 112 h 164"/>
                  <a:gd name="T40" fmla="*/ 64 w 192"/>
                  <a:gd name="T41" fmla="*/ 116 h 164"/>
                  <a:gd name="T42" fmla="*/ 64 w 192"/>
                  <a:gd name="T43" fmla="*/ 150 h 164"/>
                  <a:gd name="T44" fmla="*/ 97 w 192"/>
                  <a:gd name="T45" fmla="*/ 113 h 164"/>
                  <a:gd name="T46" fmla="*/ 100 w 192"/>
                  <a:gd name="T47" fmla="*/ 112 h 164"/>
                  <a:gd name="T48" fmla="*/ 144 w 192"/>
                  <a:gd name="T49" fmla="*/ 112 h 164"/>
                  <a:gd name="T50" fmla="*/ 184 w 192"/>
                  <a:gd name="T51" fmla="*/ 76 h 164"/>
                  <a:gd name="T52" fmla="*/ 184 w 192"/>
                  <a:gd name="T53" fmla="*/ 44 h 164"/>
                  <a:gd name="T54" fmla="*/ 144 w 192"/>
                  <a:gd name="T55" fmla="*/ 8 h 164"/>
                  <a:gd name="T56" fmla="*/ 44 w 192"/>
                  <a:gd name="T57" fmla="*/ 8 h 1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</a:cxnLst>
                <a:rect l="0" t="0" r="r" b="b"/>
                <a:pathLst>
                  <a:path w="192" h="164">
                    <a:moveTo>
                      <a:pt x="60" y="164"/>
                    </a:moveTo>
                    <a:cubicBezTo>
                      <a:pt x="60" y="164"/>
                      <a:pt x="59" y="164"/>
                      <a:pt x="59" y="164"/>
                    </a:cubicBezTo>
                    <a:cubicBezTo>
                      <a:pt x="57" y="163"/>
                      <a:pt x="56" y="162"/>
                      <a:pt x="56" y="160"/>
                    </a:cubicBezTo>
                    <a:cubicBezTo>
                      <a:pt x="56" y="120"/>
                      <a:pt x="56" y="120"/>
                      <a:pt x="56" y="120"/>
                    </a:cubicBezTo>
                    <a:cubicBezTo>
                      <a:pt x="44" y="120"/>
                      <a:pt x="44" y="120"/>
                      <a:pt x="44" y="120"/>
                    </a:cubicBezTo>
                    <a:cubicBezTo>
                      <a:pt x="19" y="120"/>
                      <a:pt x="0" y="103"/>
                      <a:pt x="0" y="80"/>
                    </a:cubicBezTo>
                    <a:cubicBezTo>
                      <a:pt x="0" y="44"/>
                      <a:pt x="0" y="44"/>
                      <a:pt x="0" y="44"/>
                    </a:cubicBezTo>
                    <a:cubicBezTo>
                      <a:pt x="0" y="19"/>
                      <a:pt x="19" y="0"/>
                      <a:pt x="44" y="0"/>
                    </a:cubicBezTo>
                    <a:cubicBezTo>
                      <a:pt x="144" y="0"/>
                      <a:pt x="144" y="0"/>
                      <a:pt x="144" y="0"/>
                    </a:cubicBezTo>
                    <a:cubicBezTo>
                      <a:pt x="170" y="0"/>
                      <a:pt x="192" y="21"/>
                      <a:pt x="192" y="44"/>
                    </a:cubicBezTo>
                    <a:cubicBezTo>
                      <a:pt x="192" y="76"/>
                      <a:pt x="192" y="76"/>
                      <a:pt x="192" y="76"/>
                    </a:cubicBezTo>
                    <a:cubicBezTo>
                      <a:pt x="192" y="99"/>
                      <a:pt x="170" y="120"/>
                      <a:pt x="144" y="120"/>
                    </a:cubicBezTo>
                    <a:cubicBezTo>
                      <a:pt x="102" y="120"/>
                      <a:pt x="102" y="120"/>
                      <a:pt x="102" y="120"/>
                    </a:cubicBezTo>
                    <a:cubicBezTo>
                      <a:pt x="63" y="163"/>
                      <a:pt x="63" y="163"/>
                      <a:pt x="63" y="163"/>
                    </a:cubicBezTo>
                    <a:cubicBezTo>
                      <a:pt x="62" y="164"/>
                      <a:pt x="61" y="164"/>
                      <a:pt x="60" y="164"/>
                    </a:cubicBezTo>
                    <a:close/>
                    <a:moveTo>
                      <a:pt x="44" y="8"/>
                    </a:moveTo>
                    <a:cubicBezTo>
                      <a:pt x="24" y="8"/>
                      <a:pt x="8" y="24"/>
                      <a:pt x="8" y="44"/>
                    </a:cubicBezTo>
                    <a:cubicBezTo>
                      <a:pt x="8" y="80"/>
                      <a:pt x="8" y="80"/>
                      <a:pt x="8" y="80"/>
                    </a:cubicBezTo>
                    <a:cubicBezTo>
                      <a:pt x="8" y="99"/>
                      <a:pt x="23" y="112"/>
                      <a:pt x="44" y="112"/>
                    </a:cubicBezTo>
                    <a:cubicBezTo>
                      <a:pt x="60" y="112"/>
                      <a:pt x="60" y="112"/>
                      <a:pt x="60" y="112"/>
                    </a:cubicBezTo>
                    <a:cubicBezTo>
                      <a:pt x="62" y="112"/>
                      <a:pt x="64" y="114"/>
                      <a:pt x="64" y="116"/>
                    </a:cubicBezTo>
                    <a:cubicBezTo>
                      <a:pt x="64" y="150"/>
                      <a:pt x="64" y="150"/>
                      <a:pt x="64" y="150"/>
                    </a:cubicBezTo>
                    <a:cubicBezTo>
                      <a:pt x="97" y="113"/>
                      <a:pt x="97" y="113"/>
                      <a:pt x="97" y="113"/>
                    </a:cubicBezTo>
                    <a:cubicBezTo>
                      <a:pt x="98" y="112"/>
                      <a:pt x="99" y="112"/>
                      <a:pt x="100" y="112"/>
                    </a:cubicBezTo>
                    <a:cubicBezTo>
                      <a:pt x="144" y="112"/>
                      <a:pt x="144" y="112"/>
                      <a:pt x="144" y="112"/>
                    </a:cubicBezTo>
                    <a:cubicBezTo>
                      <a:pt x="165" y="112"/>
                      <a:pt x="184" y="95"/>
                      <a:pt x="184" y="76"/>
                    </a:cubicBezTo>
                    <a:cubicBezTo>
                      <a:pt x="184" y="44"/>
                      <a:pt x="184" y="44"/>
                      <a:pt x="184" y="44"/>
                    </a:cubicBezTo>
                    <a:cubicBezTo>
                      <a:pt x="184" y="25"/>
                      <a:pt x="165" y="8"/>
                      <a:pt x="144" y="8"/>
                    </a:cubicBezTo>
                    <a:lnTo>
                      <a:pt x="44" y="8"/>
                    </a:lnTo>
                    <a:close/>
                  </a:path>
                </a:pathLst>
              </a:custGeom>
              <a:solidFill>
                <a:srgbClr val="231F20"/>
              </a:solidFill>
              <a:ln w="9525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7" name="Freeform 54">
                <a:extLst>
                  <a:ext uri="{FF2B5EF4-FFF2-40B4-BE49-F238E27FC236}">
                    <a16:creationId xmlns:a16="http://schemas.microsoft.com/office/drawing/2014/main" id="{925A2A30-9889-1F32-A553-D6E8BFC851E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274425" y="5181600"/>
                <a:ext cx="307975" cy="260350"/>
              </a:xfrm>
              <a:custGeom>
                <a:avLst/>
                <a:gdLst>
                  <a:gd name="T0" fmla="*/ 84 w 128"/>
                  <a:gd name="T1" fmla="*/ 108 h 108"/>
                  <a:gd name="T2" fmla="*/ 81 w 128"/>
                  <a:gd name="T3" fmla="*/ 107 h 108"/>
                  <a:gd name="T4" fmla="*/ 50 w 128"/>
                  <a:gd name="T5" fmla="*/ 76 h 108"/>
                  <a:gd name="T6" fmla="*/ 28 w 128"/>
                  <a:gd name="T7" fmla="*/ 76 h 108"/>
                  <a:gd name="T8" fmla="*/ 0 w 128"/>
                  <a:gd name="T9" fmla="*/ 48 h 108"/>
                  <a:gd name="T10" fmla="*/ 4 w 128"/>
                  <a:gd name="T11" fmla="*/ 44 h 108"/>
                  <a:gd name="T12" fmla="*/ 8 w 128"/>
                  <a:gd name="T13" fmla="*/ 48 h 108"/>
                  <a:gd name="T14" fmla="*/ 28 w 128"/>
                  <a:gd name="T15" fmla="*/ 68 h 108"/>
                  <a:gd name="T16" fmla="*/ 52 w 128"/>
                  <a:gd name="T17" fmla="*/ 68 h 108"/>
                  <a:gd name="T18" fmla="*/ 55 w 128"/>
                  <a:gd name="T19" fmla="*/ 69 h 108"/>
                  <a:gd name="T20" fmla="*/ 80 w 128"/>
                  <a:gd name="T21" fmla="*/ 94 h 108"/>
                  <a:gd name="T22" fmla="*/ 80 w 128"/>
                  <a:gd name="T23" fmla="*/ 72 h 108"/>
                  <a:gd name="T24" fmla="*/ 84 w 128"/>
                  <a:gd name="T25" fmla="*/ 68 h 108"/>
                  <a:gd name="T26" fmla="*/ 99 w 128"/>
                  <a:gd name="T27" fmla="*/ 68 h 108"/>
                  <a:gd name="T28" fmla="*/ 114 w 128"/>
                  <a:gd name="T29" fmla="*/ 62 h 108"/>
                  <a:gd name="T30" fmla="*/ 120 w 128"/>
                  <a:gd name="T31" fmla="*/ 47 h 108"/>
                  <a:gd name="T32" fmla="*/ 120 w 128"/>
                  <a:gd name="T33" fmla="*/ 28 h 108"/>
                  <a:gd name="T34" fmla="*/ 100 w 128"/>
                  <a:gd name="T35" fmla="*/ 8 h 108"/>
                  <a:gd name="T36" fmla="*/ 96 w 128"/>
                  <a:gd name="T37" fmla="*/ 4 h 108"/>
                  <a:gd name="T38" fmla="*/ 100 w 128"/>
                  <a:gd name="T39" fmla="*/ 0 h 108"/>
                  <a:gd name="T40" fmla="*/ 128 w 128"/>
                  <a:gd name="T41" fmla="*/ 28 h 108"/>
                  <a:gd name="T42" fmla="*/ 128 w 128"/>
                  <a:gd name="T43" fmla="*/ 47 h 108"/>
                  <a:gd name="T44" fmla="*/ 120 w 128"/>
                  <a:gd name="T45" fmla="*/ 67 h 108"/>
                  <a:gd name="T46" fmla="*/ 99 w 128"/>
                  <a:gd name="T47" fmla="*/ 76 h 108"/>
                  <a:gd name="T48" fmla="*/ 88 w 128"/>
                  <a:gd name="T49" fmla="*/ 76 h 108"/>
                  <a:gd name="T50" fmla="*/ 88 w 128"/>
                  <a:gd name="T51" fmla="*/ 104 h 108"/>
                  <a:gd name="T52" fmla="*/ 86 w 128"/>
                  <a:gd name="T53" fmla="*/ 108 h 108"/>
                  <a:gd name="T54" fmla="*/ 84 w 128"/>
                  <a:gd name="T55" fmla="*/ 108 h 1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128" h="108">
                    <a:moveTo>
                      <a:pt x="84" y="108"/>
                    </a:moveTo>
                    <a:cubicBezTo>
                      <a:pt x="83" y="108"/>
                      <a:pt x="82" y="108"/>
                      <a:pt x="81" y="107"/>
                    </a:cubicBezTo>
                    <a:cubicBezTo>
                      <a:pt x="50" y="76"/>
                      <a:pt x="50" y="76"/>
                      <a:pt x="50" y="76"/>
                    </a:cubicBezTo>
                    <a:cubicBezTo>
                      <a:pt x="28" y="76"/>
                      <a:pt x="28" y="76"/>
                      <a:pt x="28" y="76"/>
                    </a:cubicBezTo>
                    <a:cubicBezTo>
                      <a:pt x="12" y="76"/>
                      <a:pt x="0" y="64"/>
                      <a:pt x="0" y="48"/>
                    </a:cubicBezTo>
                    <a:cubicBezTo>
                      <a:pt x="0" y="46"/>
                      <a:pt x="2" y="44"/>
                      <a:pt x="4" y="44"/>
                    </a:cubicBezTo>
                    <a:cubicBezTo>
                      <a:pt x="6" y="44"/>
                      <a:pt x="8" y="46"/>
                      <a:pt x="8" y="48"/>
                    </a:cubicBezTo>
                    <a:cubicBezTo>
                      <a:pt x="8" y="60"/>
                      <a:pt x="16" y="68"/>
                      <a:pt x="28" y="68"/>
                    </a:cubicBezTo>
                    <a:cubicBezTo>
                      <a:pt x="52" y="68"/>
                      <a:pt x="52" y="68"/>
                      <a:pt x="52" y="68"/>
                    </a:cubicBezTo>
                    <a:cubicBezTo>
                      <a:pt x="53" y="68"/>
                      <a:pt x="54" y="68"/>
                      <a:pt x="55" y="69"/>
                    </a:cubicBezTo>
                    <a:cubicBezTo>
                      <a:pt x="80" y="94"/>
                      <a:pt x="80" y="94"/>
                      <a:pt x="80" y="94"/>
                    </a:cubicBezTo>
                    <a:cubicBezTo>
                      <a:pt x="80" y="72"/>
                      <a:pt x="80" y="72"/>
                      <a:pt x="80" y="72"/>
                    </a:cubicBezTo>
                    <a:cubicBezTo>
                      <a:pt x="80" y="70"/>
                      <a:pt x="82" y="68"/>
                      <a:pt x="84" y="68"/>
                    </a:cubicBezTo>
                    <a:cubicBezTo>
                      <a:pt x="99" y="68"/>
                      <a:pt x="99" y="68"/>
                      <a:pt x="99" y="68"/>
                    </a:cubicBezTo>
                    <a:cubicBezTo>
                      <a:pt x="105" y="68"/>
                      <a:pt x="110" y="66"/>
                      <a:pt x="114" y="62"/>
                    </a:cubicBezTo>
                    <a:cubicBezTo>
                      <a:pt x="118" y="58"/>
                      <a:pt x="120" y="52"/>
                      <a:pt x="120" y="47"/>
                    </a:cubicBezTo>
                    <a:cubicBezTo>
                      <a:pt x="120" y="28"/>
                      <a:pt x="120" y="28"/>
                      <a:pt x="120" y="28"/>
                    </a:cubicBezTo>
                    <a:cubicBezTo>
                      <a:pt x="120" y="16"/>
                      <a:pt x="112" y="8"/>
                      <a:pt x="100" y="8"/>
                    </a:cubicBezTo>
                    <a:cubicBezTo>
                      <a:pt x="98" y="8"/>
                      <a:pt x="96" y="6"/>
                      <a:pt x="96" y="4"/>
                    </a:cubicBezTo>
                    <a:cubicBezTo>
                      <a:pt x="96" y="2"/>
                      <a:pt x="98" y="0"/>
                      <a:pt x="100" y="0"/>
                    </a:cubicBezTo>
                    <a:cubicBezTo>
                      <a:pt x="116" y="0"/>
                      <a:pt x="128" y="12"/>
                      <a:pt x="128" y="28"/>
                    </a:cubicBezTo>
                    <a:cubicBezTo>
                      <a:pt x="128" y="47"/>
                      <a:pt x="128" y="47"/>
                      <a:pt x="128" y="47"/>
                    </a:cubicBezTo>
                    <a:cubicBezTo>
                      <a:pt x="128" y="54"/>
                      <a:pt x="125" y="62"/>
                      <a:pt x="120" y="67"/>
                    </a:cubicBezTo>
                    <a:cubicBezTo>
                      <a:pt x="114" y="73"/>
                      <a:pt x="107" y="76"/>
                      <a:pt x="99" y="76"/>
                    </a:cubicBezTo>
                    <a:cubicBezTo>
                      <a:pt x="88" y="76"/>
                      <a:pt x="88" y="76"/>
                      <a:pt x="88" y="76"/>
                    </a:cubicBezTo>
                    <a:cubicBezTo>
                      <a:pt x="88" y="104"/>
                      <a:pt x="88" y="104"/>
                      <a:pt x="88" y="104"/>
                    </a:cubicBezTo>
                    <a:cubicBezTo>
                      <a:pt x="88" y="106"/>
                      <a:pt x="87" y="107"/>
                      <a:pt x="86" y="108"/>
                    </a:cubicBezTo>
                    <a:cubicBezTo>
                      <a:pt x="85" y="108"/>
                      <a:pt x="85" y="108"/>
                      <a:pt x="84" y="108"/>
                    </a:cubicBezTo>
                    <a:close/>
                  </a:path>
                </a:pathLst>
              </a:custGeom>
              <a:solidFill>
                <a:srgbClr val="231F20"/>
              </a:solidFill>
              <a:ln w="9525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71923875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SoRi-2024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00539F"/>
      </a:accent1>
      <a:accent2>
        <a:srgbClr val="003D52"/>
      </a:accent2>
      <a:accent3>
        <a:srgbClr val="00899F"/>
      </a:accent3>
      <a:accent4>
        <a:srgbClr val="9D0080"/>
      </a:accent4>
      <a:accent5>
        <a:srgbClr val="B1C7E2"/>
      </a:accent5>
      <a:accent6>
        <a:srgbClr val="EBEFF7"/>
      </a:accent6>
      <a:hlink>
        <a:srgbClr val="00539F"/>
      </a:hlink>
      <a:folHlink>
        <a:srgbClr val="5B96C2"/>
      </a:folHlink>
    </a:clrScheme>
    <a:fontScheme name="State of Rhode Island">
      <a:majorFont>
        <a:latin typeface="Georgia"/>
        <a:ea typeface=""/>
        <a:cs typeface=""/>
      </a:majorFont>
      <a:minorFont>
        <a:latin typeface="Arial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oRI-Vendor-Kit_24_r01vA-1" id="{A65B2951-5DC8-284D-825F-5C1BFDE75C1F}" vid="{A4A84011-5791-D847-BB44-BBF039685C7C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CDE62164226CF4B9C45C9F9E695C229" ma:contentTypeVersion="22" ma:contentTypeDescription="Create a new document." ma:contentTypeScope="" ma:versionID="ee91d2f176c74dd9e06961d1c87bf364">
  <xsd:schema xmlns:xsd="http://www.w3.org/2001/XMLSchema" xmlns:xs="http://www.w3.org/2001/XMLSchema" xmlns:p="http://schemas.microsoft.com/office/2006/metadata/properties" xmlns:ns2="fedffdf0-c402-4379-a84a-2fd9cf3587c8" xmlns:ns3="53e2ea29-4253-4eb9-bdf0-53c52be676c7" targetNamespace="http://schemas.microsoft.com/office/2006/metadata/properties" ma:root="true" ma:fieldsID="dbf43ea6ed8666282c28bf2946796349" ns2:_="" ns3:_="">
    <xsd:import namespace="fedffdf0-c402-4379-a84a-2fd9cf3587c8"/>
    <xsd:import namespace="53e2ea29-4253-4eb9-bdf0-53c52be676c7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  <xsd:element ref="ns2:ClientIDBCode" minOccurs="0"/>
                <xsd:element ref="ns3:SharedWithUsers" minOccurs="0"/>
                <xsd:element ref="ns3:SharedWithDetails" minOccurs="0"/>
                <xsd:element ref="ns2:Assigned" minOccurs="0"/>
                <xsd:element ref="ns2:MediaLengthInSeconds" minOccurs="0"/>
                <xsd:element ref="ns2:MediaServiceLocation" minOccurs="0"/>
                <xsd:element ref="ns2:lcf76f155ced4ddcb4097134ff3c332f" minOccurs="0"/>
                <xsd:element ref="ns3:TaxCatchAll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edffdf0-c402-4379-a84a-2fd9cf3587c8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OCR" ma:index="12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5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6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ClientIDBCode" ma:index="17" nillable="true" ma:displayName="Client IDB Code" ma:format="Dropdown" ma:internalName="ClientIDBCode">
      <xsd:simpleType>
        <xsd:restriction base="dms:Text">
          <xsd:maxLength value="255"/>
        </xsd:restriction>
      </xsd:simpleType>
    </xsd:element>
    <xsd:element name="Assigned" ma:index="20" nillable="true" ma:displayName="Assigned CC" ma:format="Dropdown" ma:list="UserInfo" ma:SharePointGroup="0" ma:internalName="Assigned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MediaLengthInSeconds" ma:index="21" nillable="true" ma:displayName="Length (seconds)" ma:internalName="MediaLengthInSeconds" ma:readOnly="true">
      <xsd:simpleType>
        <xsd:restriction base="dms:Unknown"/>
      </xsd:simpleType>
    </xsd:element>
    <xsd:element name="MediaServiceLocation" ma:index="22" nillable="true" ma:displayName="Location" ma:internalName="MediaServiceLocation" ma:readOnly="true">
      <xsd:simpleType>
        <xsd:restriction base="dms:Text"/>
      </xsd:simpleType>
    </xsd:element>
    <xsd:element name="lcf76f155ced4ddcb4097134ff3c332f" ma:index="24" nillable="true" ma:taxonomy="true" ma:internalName="lcf76f155ced4ddcb4097134ff3c332f" ma:taxonomyFieldName="MediaServiceImageTags" ma:displayName="Image Tags" ma:readOnly="false" ma:fieldId="{5cf76f15-5ced-4ddc-b409-7134ff3c332f}" ma:taxonomyMulti="true" ma:sspId="da5aa731-3981-4550-91eb-7c8270028580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6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7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3e2ea29-4253-4eb9-bdf0-53c52be676c7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5" nillable="true" ma:displayName="Taxonomy Catch All Column" ma:hidden="true" ma:list="{fedce6fc-3e7a-426b-9d77-4f8f5134bbe5}" ma:internalName="TaxCatchAll" ma:showField="CatchAllData" ma:web="53e2ea29-4253-4eb9-bdf0-53c52be676c7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Assigned xmlns="fedffdf0-c402-4379-a84a-2fd9cf3587c8">
      <UserInfo>
        <DisplayName/>
        <AccountId xsi:nil="true"/>
        <AccountType/>
      </UserInfo>
    </Assigned>
    <TaxCatchAll xmlns="53e2ea29-4253-4eb9-bdf0-53c52be676c7" xsi:nil="true"/>
    <ClientIDBCode xmlns="fedffdf0-c402-4379-a84a-2fd9cf3587c8" xsi:nil="true"/>
    <lcf76f155ced4ddcb4097134ff3c332f xmlns="fedffdf0-c402-4379-a84a-2fd9cf3587c8">
      <Terms xmlns="http://schemas.microsoft.com/office/infopath/2007/PartnerControls"/>
    </lcf76f155ced4ddcb4097134ff3c332f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DB4E41CE-5416-4572-BA5F-B63073D4EEFB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fedffdf0-c402-4379-a84a-2fd9cf3587c8"/>
    <ds:schemaRef ds:uri="53e2ea29-4253-4eb9-bdf0-53c52be676c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3FE3191C-CDBD-4214-816C-4E70AAEAED35}">
  <ds:schemaRefs>
    <ds:schemaRef ds:uri="http://schemas.microsoft.com/office/2006/documentManagement/types"/>
    <ds:schemaRef ds:uri="http://schemas.microsoft.com/office/infopath/2007/PartnerControls"/>
    <ds:schemaRef ds:uri="http://purl.org/dc/elements/1.1/"/>
    <ds:schemaRef ds:uri="http://schemas.microsoft.com/office/2006/metadata/properties"/>
    <ds:schemaRef ds:uri="88d50625-4c09-44a3-bf7c-674250488649"/>
    <ds:schemaRef ds:uri="http://purl.org/dc/terms/"/>
    <ds:schemaRef ds:uri="http://schemas.openxmlformats.org/package/2006/metadata/core-properties"/>
    <ds:schemaRef ds:uri="http://www.w3.org/XML/1998/namespace"/>
    <ds:schemaRef ds:uri="http://purl.org/dc/dcmitype/"/>
    <ds:schemaRef ds:uri="fedffdf0-c402-4379-a84a-2fd9cf3587c8"/>
    <ds:schemaRef ds:uri="53e2ea29-4253-4eb9-bdf0-53c52be676c7"/>
  </ds:schemaRefs>
</ds:datastoreItem>
</file>

<file path=customXml/itemProps3.xml><?xml version="1.0" encoding="utf-8"?>
<ds:datastoreItem xmlns:ds="http://schemas.openxmlformats.org/officeDocument/2006/customXml" ds:itemID="{990C7E49-2654-474A-A96D-A31CE6C73CCE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SoRI-Vendor-Kit_24_r01vA-1</Template>
  <TotalTime>1173</TotalTime>
  <Words>1367</Words>
  <Application>Microsoft Office PowerPoint</Application>
  <PresentationFormat>Widescreen</PresentationFormat>
  <Paragraphs>92</Paragraphs>
  <Slides>6</Slides>
  <Notes>4</Notes>
  <HiddenSlides>0</HiddenSlides>
  <MMClips>1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2" baseType="lpstr">
      <vt:lpstr>Arial</vt:lpstr>
      <vt:lpstr>Calibri</vt:lpstr>
      <vt:lpstr>Tahoma</vt:lpstr>
      <vt:lpstr>Times New Roman</vt:lpstr>
      <vt:lpstr>Wingdings</vt:lpstr>
      <vt:lpstr>Office Theme</vt:lpstr>
      <vt:lpstr>Fidelity Investments</vt:lpstr>
      <vt:lpstr>PowerPoint Presentation</vt:lpstr>
      <vt:lpstr>PowerPoint Presentation</vt:lpstr>
      <vt:lpstr>PowerPoint Presentation</vt:lpstr>
      <vt:lpstr>Tools &amp; Resources</vt:lpstr>
      <vt:lpstr>Learn More</vt:lpstr>
    </vt:vector>
  </TitlesOfParts>
  <Company>Segal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Virtual Benefits Fair: A Kit for Vendors</dc:title>
  <dc:creator>Hanford, Laura</dc:creator>
  <cp:lastModifiedBy>Maksian, Jenna</cp:lastModifiedBy>
  <cp:revision>2</cp:revision>
  <dcterms:created xsi:type="dcterms:W3CDTF">2024-08-29T17:27:58Z</dcterms:created>
  <dcterms:modified xsi:type="dcterms:W3CDTF">2024-09-17T20:07:54Z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0x0101008CDE62164226CF4B9C45C9F9E695C229</vt:lpwstr>
  </property>
</Properties>
</file>